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63"/>
  </p:notesMasterIdLst>
  <p:sldIdLst>
    <p:sldId id="256" r:id="rId2"/>
    <p:sldId id="325" r:id="rId3"/>
    <p:sldId id="388" r:id="rId4"/>
    <p:sldId id="400" r:id="rId5"/>
    <p:sldId id="399" r:id="rId6"/>
    <p:sldId id="401" r:id="rId7"/>
    <p:sldId id="403" r:id="rId8"/>
    <p:sldId id="404" r:id="rId9"/>
    <p:sldId id="405" r:id="rId10"/>
    <p:sldId id="389" r:id="rId11"/>
    <p:sldId id="402" r:id="rId12"/>
    <p:sldId id="393" r:id="rId13"/>
    <p:sldId id="406" r:id="rId14"/>
    <p:sldId id="326" r:id="rId15"/>
    <p:sldId id="327" r:id="rId16"/>
    <p:sldId id="408" r:id="rId17"/>
    <p:sldId id="407" r:id="rId18"/>
    <p:sldId id="328" r:id="rId19"/>
    <p:sldId id="329" r:id="rId20"/>
    <p:sldId id="394" r:id="rId21"/>
    <p:sldId id="395" r:id="rId22"/>
    <p:sldId id="330" r:id="rId23"/>
    <p:sldId id="334" r:id="rId24"/>
    <p:sldId id="331" r:id="rId25"/>
    <p:sldId id="333" r:id="rId26"/>
    <p:sldId id="409" r:id="rId27"/>
    <p:sldId id="410" r:id="rId28"/>
    <p:sldId id="335" r:id="rId29"/>
    <p:sldId id="336" r:id="rId30"/>
    <p:sldId id="397" r:id="rId31"/>
    <p:sldId id="412" r:id="rId32"/>
    <p:sldId id="413" r:id="rId33"/>
    <p:sldId id="414" r:id="rId34"/>
    <p:sldId id="415" r:id="rId35"/>
    <p:sldId id="416" r:id="rId36"/>
    <p:sldId id="425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43" r:id="rId58"/>
    <p:sldId id="438" r:id="rId59"/>
    <p:sldId id="444" r:id="rId60"/>
    <p:sldId id="445" r:id="rId61"/>
    <p:sldId id="44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4F81BD"/>
    <a:srgbClr val="FF00FF"/>
    <a:srgbClr val="CB7D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>
      <p:cViewPr>
        <p:scale>
          <a:sx n="75" d="100"/>
          <a:sy n="75" d="100"/>
        </p:scale>
        <p:origin x="2586" y="8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6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6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3415C-2120-44EA-B4D5-CF87D5787A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4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2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9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0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EDDACA-616A-4EAF-9C4C-B15ED52CB4CC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845C-7CB3-4189-A367-AEC5C04698ED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C24A71A-7D35-4FCC-B085-F85B1A3C7431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F059-9894-4200-9343-2805A414EE95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AB3F-6A6F-4630-B1DD-8F8D6238CB3D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437E7B8-1513-4AF0-9EA2-9609C553FD55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B413BB-1BCB-4B60-BD3B-5D9D617EAB94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7DA-BF86-41BC-9691-F3D6E281C3BA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E1F7-5990-4E92-BB9A-318DCE49AC2F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4BD6-E8CB-4CFA-B42A-2A9DF0A3537A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76BF5C8-E61E-41B2-AD7F-DED4D3E4CFF1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C3E8455-0B38-41E5-BEBA-8435CC67AF17}" type="datetime1">
              <a:rPr lang="en-US" altLang="zh-CN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71.png"/><Relationship Id="rId7" Type="http://schemas.openxmlformats.org/officeDocument/2006/relationships/image" Target="../media/image540.pn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4038600"/>
            <a:ext cx="7086600" cy="1828800"/>
          </a:xfrm>
        </p:spPr>
        <p:txBody>
          <a:bodyPr>
            <a:normAutofit/>
          </a:bodyPr>
          <a:lstStyle/>
          <a:p>
            <a:r>
              <a:rPr lang="en-US" dirty="0"/>
              <a:t>9. Radiation &amp; Antennas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6172200"/>
            <a:ext cx="48546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7e Applied EM by Ulaby and </a:t>
            </a:r>
            <a:r>
              <a:rPr lang="en-US" sz="2400" dirty="0" err="1"/>
              <a:t>Ravaioli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0700" y="136923"/>
            <a:ext cx="5562600" cy="489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A9A79-F073-43A5-85C3-8D34BF30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Moving Charges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2098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http://phet.colorado.edu/sims/radiating-charge/radiating-charge_en.html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81000" y="3657600"/>
            <a:ext cx="84582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static charge produces static electric field at the speed of light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charge is moving, the generated electric fields change accordingly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charge moves with acceleration, the generated electric fields exhibit oscillating natures, which will in turn generate magnetic fields and form electromagnetic fields</a:t>
            </a:r>
            <a:endParaRPr lang="en-US" altLang="zh-CN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22098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resource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0E7EFB-5943-4413-849D-CD981FCB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TX: Wave from T-Line to Space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8100" y="1607366"/>
            <a:ext cx="8727948" cy="120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Antenna in transmitting mode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13" y="2638320"/>
            <a:ext cx="4690770" cy="2781735"/>
          </a:xfrm>
          <a:prstGeom prst="rect">
            <a:avLst/>
          </a:prstGeom>
        </p:spPr>
      </p:pic>
      <p:pic>
        <p:nvPicPr>
          <p:cNvPr id="11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-1910" b="52499"/>
          <a:stretch/>
        </p:blipFill>
        <p:spPr bwMode="auto">
          <a:xfrm>
            <a:off x="0" y="2428987"/>
            <a:ext cx="432630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612648" y="6019800"/>
            <a:ext cx="8308035" cy="640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antenna serves to radiate electromagnetic field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2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 to Capacitor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153400" cy="30480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Use the analogy between a capacitor and an antenna to give an intuitive explanation of radiation</a:t>
            </a:r>
          </a:p>
          <a:p>
            <a:r>
              <a:rPr lang="en-US" dirty="0"/>
              <a:t>This analogy is based on the fact that the electric fields generates </a:t>
            </a:r>
            <a:r>
              <a:rPr lang="en-US" dirty="0">
                <a:solidFill>
                  <a:srgbClr val="FF0000"/>
                </a:solidFill>
              </a:rPr>
              <a:t>displacement currents</a:t>
            </a:r>
            <a:r>
              <a:rPr lang="en-US" dirty="0"/>
              <a:t> that together with the conduction currents form a </a:t>
            </a:r>
            <a:r>
              <a:rPr lang="en-US" dirty="0">
                <a:solidFill>
                  <a:srgbClr val="FF0000"/>
                </a:solidFill>
              </a:rPr>
              <a:t>closed loop</a:t>
            </a:r>
            <a:r>
              <a:rPr lang="en-US" dirty="0"/>
              <a:t> of the circuit</a:t>
            </a:r>
          </a:p>
        </p:txBody>
      </p:sp>
      <p:sp>
        <p:nvSpPr>
          <p:cNvPr id="4" name="Oval 3"/>
          <p:cNvSpPr/>
          <p:nvPr/>
        </p:nvSpPr>
        <p:spPr>
          <a:xfrm>
            <a:off x="682752" y="554235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-2700000">
            <a:off x="819911" y="5679518"/>
            <a:ext cx="274320" cy="27432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08752" y="5542359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08752" y="6031359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57072" y="5237559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55999" y="6400800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0600" y="4724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Capacitor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57072" y="521818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57072" y="6084795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359152" y="5237559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359152" y="610417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591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115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2067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543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639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/>
          <p:cNvSpPr/>
          <p:nvPr/>
        </p:nvSpPr>
        <p:spPr>
          <a:xfrm rot="2700000">
            <a:off x="2217552" y="5516709"/>
            <a:ext cx="612000" cy="612000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5" name="Arc 24"/>
          <p:cNvSpPr/>
          <p:nvPr/>
        </p:nvSpPr>
        <p:spPr>
          <a:xfrm rot="18900000" flipH="1">
            <a:off x="1900752" y="5516708"/>
            <a:ext cx="612000" cy="612000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5552" y="55626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44752" y="560167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20724" y="554235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9" name="Curved Connector 28"/>
          <p:cNvCxnSpPr/>
          <p:nvPr/>
        </p:nvCxnSpPr>
        <p:spPr>
          <a:xfrm rot="-2700000">
            <a:off x="3457883" y="5679518"/>
            <a:ext cx="274320" cy="27432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-2700000">
            <a:off x="4690530" y="5349246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rot="2700000">
            <a:off x="4690530" y="6236202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595044" y="5237559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593971" y="6400800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95044" y="521818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595044" y="6084795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997124" y="5237559"/>
            <a:ext cx="0" cy="144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997124" y="6256800"/>
            <a:ext cx="0" cy="144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873752" y="5619600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/>
          <p:cNvSpPr/>
          <p:nvPr/>
        </p:nvSpPr>
        <p:spPr>
          <a:xfrm rot="2700000">
            <a:off x="3765552" y="4944792"/>
            <a:ext cx="1800000" cy="1800000"/>
          </a:xfrm>
          <a:prstGeom prst="arc">
            <a:avLst>
              <a:gd name="adj1" fmla="val 16172253"/>
              <a:gd name="adj2" fmla="val 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8" name="Arc 47"/>
          <p:cNvSpPr/>
          <p:nvPr/>
        </p:nvSpPr>
        <p:spPr>
          <a:xfrm rot="2700000">
            <a:off x="3311168" y="4768384"/>
            <a:ext cx="2052000" cy="2052000"/>
          </a:xfrm>
          <a:prstGeom prst="arc">
            <a:avLst>
              <a:gd name="adj1" fmla="val 17028622"/>
              <a:gd name="adj2" fmla="val 20885964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9" name="Arc 48"/>
          <p:cNvSpPr/>
          <p:nvPr/>
        </p:nvSpPr>
        <p:spPr>
          <a:xfrm rot="2700000">
            <a:off x="2767582" y="4642970"/>
            <a:ext cx="2340000" cy="2340000"/>
          </a:xfrm>
          <a:prstGeom prst="arc">
            <a:avLst>
              <a:gd name="adj1" fmla="val 17755700"/>
              <a:gd name="adj2" fmla="val 20078865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063924" y="554235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1" name="Curved Connector 50"/>
          <p:cNvCxnSpPr/>
          <p:nvPr/>
        </p:nvCxnSpPr>
        <p:spPr>
          <a:xfrm rot="-2700000">
            <a:off x="6201083" y="5679518"/>
            <a:ext cx="274320" cy="27432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 rot="-5400000">
            <a:off x="7433730" y="5209564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 rot="5400000">
            <a:off x="7433730" y="6352564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6338244" y="5237559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337171" y="6400800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338244" y="521818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338244" y="6084795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/>
          <p:nvPr/>
        </p:nvSpPr>
        <p:spPr>
          <a:xfrm>
            <a:off x="7538352" y="5504289"/>
            <a:ext cx="612000" cy="612000"/>
          </a:xfrm>
          <a:prstGeom prst="arc">
            <a:avLst>
              <a:gd name="adj1" fmla="val 16200000"/>
              <a:gd name="adj2" fmla="val 5448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5" name="Arc 64"/>
          <p:cNvSpPr/>
          <p:nvPr/>
        </p:nvSpPr>
        <p:spPr>
          <a:xfrm>
            <a:off x="7331352" y="5301340"/>
            <a:ext cx="1008000" cy="1008000"/>
          </a:xfrm>
          <a:prstGeom prst="arc">
            <a:avLst>
              <a:gd name="adj1" fmla="val 16200000"/>
              <a:gd name="adj2" fmla="val 5448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6" name="Arc 65"/>
          <p:cNvSpPr/>
          <p:nvPr/>
        </p:nvSpPr>
        <p:spPr>
          <a:xfrm>
            <a:off x="7133352" y="5116540"/>
            <a:ext cx="1404000" cy="1404000"/>
          </a:xfrm>
          <a:prstGeom prst="arc">
            <a:avLst>
              <a:gd name="adj1" fmla="val 16200000"/>
              <a:gd name="adj2" fmla="val 5448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00800" y="47244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Antenna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E2FBD28-1ADA-49A6-BDE9-EB160E6A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RX: Wave from Space to T-Line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54000" y="5751017"/>
            <a:ext cx="8470900" cy="869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0A22E"/>
              </a:buCl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Oscillating fields of waves induce positive and negative charges at the ends of the antenna. A varying voltage signal is produced at the center gap of the antenna, which propagates along the T-Line to the detector or receiver. 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8100" y="1607366"/>
            <a:ext cx="8727948" cy="120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Antenna in RX mode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325" b="12499"/>
          <a:stretch/>
        </p:blipFill>
        <p:spPr bwMode="auto">
          <a:xfrm>
            <a:off x="25400" y="2146314"/>
            <a:ext cx="4326304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4"/>
          <p:cNvSpPr txBox="1">
            <a:spLocks/>
          </p:cNvSpPr>
          <p:nvPr/>
        </p:nvSpPr>
        <p:spPr>
          <a:xfrm>
            <a:off x="-19559" y="4890637"/>
            <a:ext cx="9163559" cy="706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antenna serves to receive electromagnetic field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76" y="205950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153400" cy="990600"/>
          </a:xfrm>
        </p:spPr>
        <p:txBody>
          <a:bodyPr/>
          <a:lstStyle/>
          <a:p>
            <a:r>
              <a:rPr lang="en-US" dirty="0" smtClean="0"/>
              <a:t>Antenna </a:t>
            </a:r>
            <a:r>
              <a:rPr lang="en-US" dirty="0"/>
              <a:t>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1600200"/>
            <a:ext cx="449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 </a:t>
            </a:r>
            <a:r>
              <a:rPr lang="en-US" sz="2000" dirty="0">
                <a:solidFill>
                  <a:srgbClr val="1F497D"/>
                </a:solidFill>
              </a:rPr>
              <a:t>An antenna is a </a:t>
            </a:r>
            <a:r>
              <a:rPr lang="en-US" sz="2000" b="1" dirty="0">
                <a:solidFill>
                  <a:srgbClr val="FF0000"/>
                </a:solidFill>
              </a:rPr>
              <a:t>transducer</a:t>
            </a:r>
            <a:r>
              <a:rPr lang="en-US" sz="2000" b="1" i="1" dirty="0">
                <a:solidFill>
                  <a:srgbClr val="1F497D"/>
                </a:solidFill>
              </a:rPr>
              <a:t> </a:t>
            </a:r>
            <a:r>
              <a:rPr lang="en-US" sz="2000" dirty="0">
                <a:solidFill>
                  <a:srgbClr val="1F497D"/>
                </a:solidFill>
              </a:rPr>
              <a:t>that </a:t>
            </a:r>
            <a:r>
              <a:rPr lang="en-US" sz="2000" dirty="0" smtClean="0">
                <a:solidFill>
                  <a:srgbClr val="1F497D"/>
                </a:solidFill>
              </a:rPr>
              <a:t>converts </a:t>
            </a:r>
            <a:r>
              <a:rPr lang="en-US" sz="2000" b="1" dirty="0" smtClean="0">
                <a:solidFill>
                  <a:srgbClr val="FF0000"/>
                </a:solidFill>
              </a:rPr>
              <a:t>efficiently</a:t>
            </a:r>
            <a:r>
              <a:rPr lang="en-US" sz="2000" dirty="0" smtClean="0">
                <a:solidFill>
                  <a:srgbClr val="1F497D"/>
                </a:solidFill>
              </a:rPr>
              <a:t> a </a:t>
            </a:r>
            <a:r>
              <a:rPr lang="en-US" sz="2000" dirty="0">
                <a:solidFill>
                  <a:srgbClr val="1F497D"/>
                </a:solidFill>
              </a:rPr>
              <a:t>guided wave propagating on a transmission line into an electromagnetic wave propagating in an unbounded medium (usually free space</a:t>
            </a:r>
            <a:r>
              <a:rPr lang="en-US" sz="2000" dirty="0" smtClean="0">
                <a:solidFill>
                  <a:srgbClr val="1F497D"/>
                </a:solidFill>
              </a:rPr>
              <a:t>), </a:t>
            </a:r>
            <a:r>
              <a:rPr lang="en-US" sz="2000" dirty="0">
                <a:solidFill>
                  <a:srgbClr val="1F497D"/>
                </a:solidFill>
              </a:rPr>
              <a:t>or vice versa.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3621719"/>
            <a:ext cx="449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2.  Most antennas are </a:t>
            </a:r>
            <a:r>
              <a:rPr lang="en-US" sz="2000" b="1" dirty="0" smtClean="0">
                <a:solidFill>
                  <a:srgbClr val="FF0000"/>
                </a:solidFill>
              </a:rPr>
              <a:t>reciprocal </a:t>
            </a:r>
            <a:r>
              <a:rPr lang="en-US" sz="2000" b="1" dirty="0">
                <a:solidFill>
                  <a:srgbClr val="FF0000"/>
                </a:solidFill>
              </a:rPr>
              <a:t>devices, </a:t>
            </a:r>
            <a:r>
              <a:rPr lang="en-US" sz="2000" dirty="0">
                <a:solidFill>
                  <a:srgbClr val="1F497D"/>
                </a:solidFill>
              </a:rPr>
              <a:t>exhibiting the </a:t>
            </a:r>
            <a:r>
              <a:rPr lang="en-US" sz="2000" dirty="0">
                <a:solidFill>
                  <a:srgbClr val="FF0000"/>
                </a:solidFill>
              </a:rPr>
              <a:t>same</a:t>
            </a:r>
            <a:r>
              <a:rPr lang="en-US" sz="2000" dirty="0">
                <a:solidFill>
                  <a:srgbClr val="1F497D"/>
                </a:solidFill>
              </a:rPr>
              <a:t> </a:t>
            </a:r>
            <a:r>
              <a:rPr lang="en-US" sz="2000" dirty="0" smtClean="0">
                <a:solidFill>
                  <a:srgbClr val="1F497D"/>
                </a:solidFill>
              </a:rPr>
              <a:t>radiation pattern </a:t>
            </a:r>
            <a:r>
              <a:rPr lang="en-US" sz="2000" dirty="0">
                <a:solidFill>
                  <a:srgbClr val="1F497D"/>
                </a:solidFill>
              </a:rPr>
              <a:t>for transmission as for reception.</a:t>
            </a:r>
          </a:p>
          <a:p>
            <a:endParaRPr lang="en-US" sz="2000" dirty="0">
              <a:solidFill>
                <a:srgbClr val="1F497D"/>
              </a:solidFill>
            </a:endParaRPr>
          </a:p>
          <a:p>
            <a:r>
              <a:rPr lang="en-US" sz="2000" dirty="0">
                <a:solidFill>
                  <a:srgbClr val="1F497D"/>
                </a:solidFill>
              </a:rPr>
              <a:t>3.  </a:t>
            </a:r>
            <a:r>
              <a:rPr lang="en-US" sz="2000" dirty="0">
                <a:solidFill>
                  <a:schemeClr val="tx2"/>
                </a:solidFill>
              </a:rPr>
              <a:t>Being a reciprocal device, an antenna, when operating in the receiving mode, can extract from an incident wave only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that component of the wave whose electric field matches the </a:t>
            </a:r>
            <a:r>
              <a:rPr lang="en-US" sz="2000" dirty="0">
                <a:solidFill>
                  <a:srgbClr val="FF0000"/>
                </a:solidFill>
              </a:rPr>
              <a:t>antenna polarization </a:t>
            </a:r>
            <a:r>
              <a:rPr lang="en-US" sz="2000" dirty="0">
                <a:solidFill>
                  <a:schemeClr val="tx2"/>
                </a:solidFill>
              </a:rPr>
              <a:t>state.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3560" y="381000"/>
            <a:ext cx="4326304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508DB3-76FA-4F76-B2D0-136E917B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05" y="3200400"/>
            <a:ext cx="1476375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Antennas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16" y="1772640"/>
            <a:ext cx="9007169" cy="447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B81C90-169A-479D-A472-203E0F0D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of </a:t>
            </a:r>
            <a:r>
              <a:rPr lang="en-US" altLang="zh-CN" dirty="0" smtClean="0"/>
              <a:t>Monopole Antenna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B81C90-169A-479D-A472-203E0F0D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38100" y="1493639"/>
            <a:ext cx="9101412" cy="5440009"/>
            <a:chOff x="-2192295" y="1069546"/>
            <a:chExt cx="11956413" cy="7146471"/>
          </a:xfrm>
        </p:grpSpPr>
        <p:sp>
          <p:nvSpPr>
            <p:cNvPr id="8" name="椭圆 7"/>
            <p:cNvSpPr/>
            <p:nvPr/>
          </p:nvSpPr>
          <p:spPr>
            <a:xfrm>
              <a:off x="2255684" y="4132006"/>
              <a:ext cx="800100" cy="8001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600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isometricOffAxis2Top"/>
              <a:lightRig rig="contrasting" dir="t"/>
            </a:scene3d>
            <a:sp3d extrusionH="1270000" prstMaterial="softEdge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-321209" y="1462037"/>
              <a:ext cx="6106283" cy="610628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6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  <a:scene3d>
              <a:camera prst="isometricOffAxis2Top"/>
              <a:lightRig rig="fla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255684" y="4132006"/>
              <a:ext cx="800100" cy="8001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6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isometricOffAxis2Top"/>
              <a:lightRig rig="fla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579533" y="1309637"/>
              <a:ext cx="152400" cy="152400"/>
            </a:xfrm>
            <a:prstGeom prst="ellipse">
              <a:avLst/>
            </a:prstGeom>
            <a:gradFill flip="none" rotWithShape="1">
              <a:gsLst>
                <a:gs pos="10000">
                  <a:schemeClr val="bg1"/>
                </a:gs>
                <a:gs pos="4600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  <a:scene3d>
              <a:camera prst="isometricOffAxis2Top"/>
              <a:lightRig rig="contrasting" dir="t"/>
            </a:scene3d>
            <a:sp3d extrusionH="2540000" prstMaterial="softEdge">
              <a:extrusionClr>
                <a:srgbClr val="CB7D6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3436784" y="1462036"/>
              <a:ext cx="0" cy="3050971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093885" y="1395301"/>
              <a:ext cx="1143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170084" y="4532056"/>
              <a:ext cx="1143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itle 1"/>
            <p:cNvSpPr txBox="1">
              <a:spLocks/>
            </p:cNvSpPr>
            <p:nvPr/>
          </p:nvSpPr>
          <p:spPr>
            <a:xfrm>
              <a:off x="3635068" y="2394799"/>
              <a:ext cx="678015" cy="990600"/>
            </a:xfrm>
            <a:prstGeom prst="rect">
              <a:avLst/>
            </a:prstGeom>
          </p:spPr>
          <p:txBody>
            <a:bodyPr vert="horz" anchor="ctr">
              <a:normAutofit lnSpcReduction="10000"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i="1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en-US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1314412" y="7392074"/>
              <a:ext cx="727792" cy="30030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le 1"/>
            <p:cNvSpPr txBox="1">
              <a:spLocks/>
            </p:cNvSpPr>
            <p:nvPr/>
          </p:nvSpPr>
          <p:spPr>
            <a:xfrm>
              <a:off x="6563717" y="2890099"/>
              <a:ext cx="3200401" cy="990600"/>
            </a:xfrm>
            <a:prstGeom prst="rect">
              <a:avLst/>
            </a:prstGeom>
          </p:spPr>
          <p:txBody>
            <a:bodyPr vert="horz" anchor="ctr">
              <a:normAutofit fontScale="55000" lnSpcReduction="20000"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Conducting Plate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2243540" y="7225417"/>
              <a:ext cx="6057722" cy="990600"/>
            </a:xfrm>
            <a:prstGeom prst="rect">
              <a:avLst/>
            </a:prstGeom>
          </p:spPr>
          <p:txBody>
            <a:bodyPr vert="horz" anchor="ctr">
              <a:norm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 connector, antenna input port</a:t>
              </a:r>
              <a:endPara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itle 1"/>
            <p:cNvSpPr txBox="1">
              <a:spLocks/>
            </p:cNvSpPr>
            <p:nvPr/>
          </p:nvSpPr>
          <p:spPr>
            <a:xfrm>
              <a:off x="-2192295" y="1069546"/>
              <a:ext cx="3200401" cy="990600"/>
            </a:xfrm>
            <a:prstGeom prst="rect">
              <a:avLst/>
            </a:prstGeom>
          </p:spPr>
          <p:txBody>
            <a:bodyPr vert="horz" anchor="ctr">
              <a:normAutofit fontScale="55000" lnSpcReduction="20000"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Conducting </a:t>
              </a:r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wire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itle 1"/>
            <p:cNvSpPr txBox="1">
              <a:spLocks/>
            </p:cNvSpPr>
            <p:nvPr/>
          </p:nvSpPr>
          <p:spPr>
            <a:xfrm>
              <a:off x="527275" y="4103454"/>
              <a:ext cx="678015" cy="990600"/>
            </a:xfrm>
            <a:prstGeom prst="rect">
              <a:avLst/>
            </a:prstGeom>
          </p:spPr>
          <p:txBody>
            <a:bodyPr vert="horz" anchor="ctr">
              <a:normAutofit lnSpcReduction="10000"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i="1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/>
          <p:nvPr/>
        </p:nvPicPr>
        <p:blipFill rotWithShape="1">
          <a:blip r:embed="rId2"/>
          <a:srcRect t="7212"/>
          <a:stretch/>
        </p:blipFill>
        <p:spPr bwMode="auto">
          <a:xfrm>
            <a:off x="33250" y="4762279"/>
            <a:ext cx="2702067" cy="1925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直接箭头连接符 19"/>
          <p:cNvCxnSpPr/>
          <p:nvPr/>
        </p:nvCxnSpPr>
        <p:spPr>
          <a:xfrm>
            <a:off x="3843025" y="5572248"/>
            <a:ext cx="219000" cy="73420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799772" y="3268706"/>
            <a:ext cx="847373" cy="81375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5538" y="837707"/>
            <a:ext cx="2495537" cy="2090221"/>
          </a:xfrm>
          <a:prstGeom prst="rect">
            <a:avLst/>
          </a:prstGeom>
        </p:spPr>
      </p:pic>
      <p:pic>
        <p:nvPicPr>
          <p:cNvPr id="29" name="图片 28"/>
          <p:cNvPicPr/>
          <p:nvPr/>
        </p:nvPicPr>
        <p:blipFill>
          <a:blip r:embed="rId4"/>
          <a:stretch>
            <a:fillRect/>
          </a:stretch>
        </p:blipFill>
        <p:spPr>
          <a:xfrm>
            <a:off x="141712" y="2119500"/>
            <a:ext cx="1937385" cy="1070610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 flipH="1" flipV="1">
            <a:off x="2230908" y="2157274"/>
            <a:ext cx="1323631" cy="42080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967464" y="4306987"/>
            <a:ext cx="3915311" cy="646013"/>
          </a:xfrm>
          <a:prstGeom prst="straightConnector1">
            <a:avLst/>
          </a:prstGeom>
          <a:ln w="34925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/>
          <p:cNvSpPr txBox="1">
            <a:spLocks/>
          </p:cNvSpPr>
          <p:nvPr/>
        </p:nvSpPr>
        <p:spPr>
          <a:xfrm>
            <a:off x="5824475" y="4557160"/>
            <a:ext cx="3276600" cy="170727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</a:p>
          <a:p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tune the length 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ground width </a:t>
            </a:r>
            <a:r>
              <a:rPr lang="en-US" altLang="zh-CN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maximum antenna efficiency in 3.6-GHz band, by hands or by simulation first.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94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Circuit-Model of </a:t>
            </a:r>
            <a:r>
              <a:rPr lang="en-US" dirty="0"/>
              <a:t>Antennas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B81C90-169A-479D-A472-203E0F0D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r="84686" b="62993"/>
          <a:stretch/>
        </p:blipFill>
        <p:spPr bwMode="auto">
          <a:xfrm>
            <a:off x="7290972" y="4342085"/>
            <a:ext cx="1853028" cy="2225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3"/>
          <p:cNvSpPr txBox="1"/>
          <p:nvPr/>
        </p:nvSpPr>
        <p:spPr>
          <a:xfrm>
            <a:off x="154444" y="3850593"/>
            <a:ext cx="72369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</a:t>
            </a:r>
            <a:r>
              <a:rPr lang="en-US" altLang="zh-CN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resistance, scalar, a measurement of how much power is </a:t>
            </a:r>
            <a:r>
              <a:rPr lang="en-US" altLang="zh-CN" u="sng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radiated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the whole space. (related to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antenna design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e.g., antenna length)</a:t>
            </a:r>
          </a:p>
          <a:p>
            <a:pPr>
              <a:lnSpc>
                <a:spcPct val="150000"/>
              </a:lnSpc>
            </a:pPr>
            <a:r>
              <a:rPr lang="en-US" altLang="zh-CN" i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n-US" altLang="zh-CN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resistance, scalar, a measurement of how much power is converted to </a:t>
            </a:r>
            <a:r>
              <a:rPr lang="en-US" altLang="zh-CN" u="sng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due to finite conductivity of conducting materials (</a:t>
            </a:r>
            <a:r>
              <a:rPr lang="en-US" altLang="zh-CN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and dielectric loss (</a:t>
            </a:r>
            <a:r>
              <a:rPr lang="en-US" altLang="zh-CN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μ’’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ε’’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(related to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 design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antenna reactance, scalar,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measurement of how much power is </a:t>
            </a:r>
            <a:r>
              <a:rPr lang="en-US" altLang="zh-CN" u="sng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restored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inside the antenna.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(related to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antenna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1F497D"/>
              </a:solidFill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rgbClr val="1F497D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6199" y="1454964"/>
            <a:ext cx="8943144" cy="2927750"/>
            <a:chOff x="76199" y="1454964"/>
            <a:chExt cx="8943144" cy="2927750"/>
          </a:xfrm>
        </p:grpSpPr>
        <p:sp>
          <p:nvSpPr>
            <p:cNvPr id="6" name="TextBox 3"/>
            <p:cNvSpPr txBox="1"/>
            <p:nvPr/>
          </p:nvSpPr>
          <p:spPr>
            <a:xfrm>
              <a:off x="138528" y="2276283"/>
              <a:ext cx="53614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Antenna Impedance </a:t>
              </a:r>
              <a:r>
                <a:rPr lang="en-US" altLang="zh-CN" sz="2000" i="1" dirty="0" smtClean="0">
                  <a:solidFill>
                    <a:srgbClr val="C00000"/>
                  </a:solidFill>
                </a:rPr>
                <a:t>Z</a:t>
              </a:r>
              <a:r>
                <a:rPr lang="en-US" altLang="zh-CN" sz="2000" baseline="-25000" dirty="0" smtClean="0">
                  <a:solidFill>
                    <a:srgbClr val="C00000"/>
                  </a:solidFill>
                </a:rPr>
                <a:t>A </a:t>
              </a:r>
            </a:p>
            <a:p>
              <a:r>
                <a:rPr lang="en-US" sz="2000" dirty="0" smtClean="0">
                  <a:solidFill>
                    <a:srgbClr val="1F497D"/>
                  </a:solidFill>
                </a:rPr>
                <a:t>Input impedance of the antenna when looking toward the load, at A-A’</a:t>
              </a:r>
              <a:r>
                <a:rPr lang="zh-CN" altLang="en-US" sz="2000" dirty="0" smtClean="0">
                  <a:solidFill>
                    <a:srgbClr val="1F497D"/>
                  </a:solidFill>
                </a:rPr>
                <a:t>，</a:t>
              </a:r>
              <a:r>
                <a:rPr lang="en-US" altLang="zh-CN" sz="2000" dirty="0" smtClean="0">
                  <a:solidFill>
                    <a:srgbClr val="1F497D"/>
                  </a:solidFill>
                </a:rPr>
                <a:t>complex in general</a:t>
              </a:r>
              <a:endParaRPr lang="en-US" sz="2000" dirty="0" smtClean="0">
                <a:solidFill>
                  <a:srgbClr val="1F497D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791200" y="1752600"/>
              <a:ext cx="3228143" cy="2133600"/>
              <a:chOff x="1219200" y="3810000"/>
              <a:chExt cx="3228143" cy="2133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219200" y="4253720"/>
                <a:ext cx="457200" cy="7754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i="1" dirty="0" err="1" smtClean="0">
                    <a:solidFill>
                      <a:schemeClr val="tx1"/>
                    </a:solidFill>
                  </a:rPr>
                  <a:t>Z</a:t>
                </a:r>
                <a:r>
                  <a:rPr lang="en-US" altLang="zh-CN" baseline="-25000" dirty="0" err="1" smtClean="0">
                    <a:solidFill>
                      <a:schemeClr val="tx1"/>
                    </a:solidFill>
                  </a:rPr>
                  <a:t>g</a:t>
                </a:r>
                <a:endParaRPr lang="zh-CN" altLang="en-US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直接连接符 9"/>
              <p:cNvCxnSpPr>
                <a:endCxn id="5" idx="0"/>
              </p:cNvCxnSpPr>
              <p:nvPr/>
            </p:nvCxnSpPr>
            <p:spPr>
              <a:xfrm>
                <a:off x="1447800" y="3886200"/>
                <a:ext cx="0" cy="3675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447800" y="5029200"/>
                <a:ext cx="0" cy="3675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3990143" y="4253720"/>
                <a:ext cx="457200" cy="7754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A</a:t>
                </a:r>
                <a:endParaRPr lang="zh-CN" altLang="en-US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直接连接符 16"/>
              <p:cNvCxnSpPr>
                <a:endCxn id="16" idx="0"/>
              </p:cNvCxnSpPr>
              <p:nvPr/>
            </p:nvCxnSpPr>
            <p:spPr>
              <a:xfrm>
                <a:off x="4218743" y="3886200"/>
                <a:ext cx="0" cy="3675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4218743" y="5029200"/>
                <a:ext cx="0" cy="3675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1447800" y="3886200"/>
                <a:ext cx="27709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1447800" y="5396720"/>
                <a:ext cx="27709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>
                <a:off x="1804572" y="3810000"/>
                <a:ext cx="1700628" cy="1650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159586" y="5562012"/>
                <a:ext cx="990600" cy="3815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βl</a:t>
                </a:r>
                <a:endParaRPr lang="zh-CN" alt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2071271" y="4053838"/>
                <a:ext cx="990600" cy="3815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βl</a:t>
                </a:r>
                <a:endParaRPr lang="zh-CN" alt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TextBox 3"/>
            <p:cNvSpPr txBox="1"/>
            <p:nvPr/>
          </p:nvSpPr>
          <p:spPr>
            <a:xfrm>
              <a:off x="76199" y="1568397"/>
              <a:ext cx="56423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1F497D"/>
                  </a:solidFill>
                </a:rPr>
                <a:t>Due to reciprocity, TX mode is assumed from now on, unless otherwise specified.</a:t>
              </a:r>
              <a:endParaRPr lang="en-US" sz="2000" dirty="0" smtClean="0">
                <a:solidFill>
                  <a:srgbClr val="1F497D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76572" y="3256819"/>
              <a:ext cx="1700628" cy="165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800144" y="1454964"/>
              <a:ext cx="990600" cy="381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848600" y="3378543"/>
              <a:ext cx="990600" cy="381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A’</a:t>
              </a:r>
              <a:endParaRPr lang="zh-CN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8460605" y="1568397"/>
              <a:ext cx="0" cy="2622603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8433971" y="1800264"/>
              <a:ext cx="63761" cy="6376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8435728" y="3314782"/>
              <a:ext cx="63761" cy="6376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63126" y="3339320"/>
              <a:ext cx="3268459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altLang="zh-CN" sz="28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8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rad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US" altLang="zh-CN" sz="28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8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US" altLang="zh-CN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US" altLang="zh-CN" sz="28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8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>
            <a:xfrm>
              <a:off x="8077200" y="3886200"/>
              <a:ext cx="6888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077200" y="3886200"/>
              <a:ext cx="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7684086" y="4013382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Z</a:t>
              </a:r>
              <a:r>
                <a:rPr lang="en-US" altLang="zh-CN" baseline="-25000" dirty="0"/>
                <a:t>A</a:t>
              </a:r>
              <a:endParaRPr lang="zh-CN" alt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70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Far-Field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00200"/>
            <a:ext cx="3581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1.  In close proximity to a radiating source, the wave is </a:t>
            </a:r>
            <a:r>
              <a:rPr lang="en-US" sz="2000" dirty="0">
                <a:solidFill>
                  <a:srgbClr val="FF0000"/>
                </a:solidFill>
              </a:rPr>
              <a:t>spherical</a:t>
            </a:r>
            <a:r>
              <a:rPr lang="en-US" sz="2000" dirty="0">
                <a:solidFill>
                  <a:schemeClr val="tx2"/>
                </a:solidFill>
              </a:rPr>
              <a:t> in shape, but at a far distance, it becomes approximately a </a:t>
            </a:r>
            <a:r>
              <a:rPr lang="en-US" sz="2000" dirty="0">
                <a:solidFill>
                  <a:srgbClr val="FF0000"/>
                </a:solidFill>
              </a:rPr>
              <a:t>plane wave</a:t>
            </a:r>
            <a:r>
              <a:rPr lang="en-US" sz="2000" dirty="0">
                <a:solidFill>
                  <a:schemeClr val="tx2"/>
                </a:solidFill>
              </a:rPr>
              <a:t> as seen by a receiving antenna.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2.  The far-field approximation </a:t>
            </a:r>
            <a:r>
              <a:rPr lang="en-US" sz="2000" dirty="0">
                <a:solidFill>
                  <a:srgbClr val="FF0000"/>
                </a:solidFill>
              </a:rPr>
              <a:t>simplifies the math.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3.  The distance beyond which the far-field approximation is valid is called the </a:t>
            </a:r>
            <a:r>
              <a:rPr lang="en-US" sz="2000" dirty="0">
                <a:solidFill>
                  <a:srgbClr val="FF0000"/>
                </a:solidFill>
              </a:rPr>
              <a:t>far-field range </a:t>
            </a:r>
            <a:r>
              <a:rPr lang="en-US" sz="2000" dirty="0">
                <a:solidFill>
                  <a:schemeClr val="tx2"/>
                </a:solidFill>
              </a:rPr>
              <a:t>(will be defined later).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622426"/>
            <a:ext cx="5638800" cy="375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A1641A-C8FB-448C-829A-36B109C1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3"/>
          <p:cNvSpPr txBox="1"/>
          <p:nvPr/>
        </p:nvSpPr>
        <p:spPr>
          <a:xfrm>
            <a:off x="53848" y="6082323"/>
            <a:ext cx="9271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antenna characteristics are defined and discussed in the Far-Zone only.</a:t>
            </a:r>
            <a:endParaRPr lang="en-US" sz="2200" b="1" dirty="0" smtClean="0">
              <a:solidFill>
                <a:srgbClr val="1F49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1542461"/>
            <a:ext cx="91439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Definition: A </a:t>
            </a:r>
            <a:r>
              <a:rPr lang="en-US" sz="2000" i="1" dirty="0" err="1">
                <a:solidFill>
                  <a:srgbClr val="C00000"/>
                </a:solidFill>
              </a:rPr>
              <a:t>Hertzian</a:t>
            </a:r>
            <a:r>
              <a:rPr lang="en-US" sz="2000" i="1" dirty="0">
                <a:solidFill>
                  <a:srgbClr val="C00000"/>
                </a:solidFill>
              </a:rPr>
              <a:t> dipole </a:t>
            </a:r>
            <a:r>
              <a:rPr lang="en-US" sz="2000" dirty="0">
                <a:solidFill>
                  <a:schemeClr val="tx2"/>
                </a:solidFill>
              </a:rPr>
              <a:t>is a thin, linear conductor whose length </a:t>
            </a:r>
            <a:r>
              <a:rPr lang="en-US" sz="2000" i="1" dirty="0">
                <a:solidFill>
                  <a:schemeClr val="tx2"/>
                </a:solidFill>
              </a:rPr>
              <a:t>l</a:t>
            </a:r>
            <a:r>
              <a:rPr lang="en-US" sz="2000" dirty="0">
                <a:solidFill>
                  <a:schemeClr val="tx2"/>
                </a:solidFill>
              </a:rPr>
              <a:t> is </a:t>
            </a:r>
            <a:r>
              <a:rPr lang="en-US" sz="2000" b="1" dirty="0"/>
              <a:t>very short</a:t>
            </a:r>
            <a:r>
              <a:rPr lang="en-US" sz="2000" dirty="0">
                <a:solidFill>
                  <a:schemeClr val="tx2"/>
                </a:solidFill>
              </a:rPr>
              <a:t> compared with the wavelength </a:t>
            </a:r>
            <a:r>
              <a:rPr lang="en-US" sz="2000" i="1" dirty="0" smtClean="0">
                <a:solidFill>
                  <a:schemeClr val="tx2"/>
                </a:solidFill>
              </a:rPr>
              <a:t>λ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i="1" dirty="0">
                <a:solidFill>
                  <a:srgbClr val="C00000"/>
                </a:solidFill>
              </a:rPr>
              <a:t>l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&lt; </a:t>
            </a:r>
            <a:r>
              <a:rPr lang="en-US" sz="2000" i="1" dirty="0">
                <a:solidFill>
                  <a:srgbClr val="C00000"/>
                </a:solidFill>
              </a:rPr>
              <a:t>λ</a:t>
            </a:r>
            <a:r>
              <a:rPr lang="en-US" sz="2000" dirty="0">
                <a:solidFill>
                  <a:srgbClr val="C00000"/>
                </a:solidFill>
              </a:rPr>
              <a:t>/50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Current distribution: this </a:t>
            </a:r>
            <a:r>
              <a:rPr lang="en-US" sz="2000" dirty="0">
                <a:solidFill>
                  <a:schemeClr val="tx2"/>
                </a:solidFill>
              </a:rPr>
              <a:t>restriction allows us to treat the current along the length of the conductor as </a:t>
            </a:r>
            <a:r>
              <a:rPr lang="en-US" sz="2000" b="1" dirty="0">
                <a:solidFill>
                  <a:srgbClr val="C00000"/>
                </a:solidFill>
              </a:rPr>
              <a:t>constant</a:t>
            </a:r>
            <a:r>
              <a:rPr lang="en-US" sz="2000" dirty="0">
                <a:solidFill>
                  <a:schemeClr val="tx2"/>
                </a:solidFill>
              </a:rPr>
              <a:t>, even though it has to decay to </a:t>
            </a:r>
            <a:r>
              <a:rPr lang="en-US" sz="2000" dirty="0">
                <a:solidFill>
                  <a:srgbClr val="C00000"/>
                </a:solidFill>
              </a:rPr>
              <a:t>zero at the ends of the wire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1513" y="3291764"/>
            <a:ext cx="4771527" cy="35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" y="4869091"/>
            <a:ext cx="3762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T</a:t>
            </a:r>
            <a:r>
              <a:rPr lang="en-US" sz="2000" dirty="0">
                <a:solidFill>
                  <a:schemeClr val="tx2"/>
                </a:solidFill>
              </a:rPr>
              <a:t>he field of the entire antenna may be obtained by </a:t>
            </a:r>
            <a:r>
              <a:rPr lang="en-US" sz="2000" b="1" dirty="0"/>
              <a:t>integrating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fields from all these differential antennas, with the proper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magnitudes and phases taken into account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4A831E-D8D0-4586-8989-391C6FD2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92902" y="3219723"/>
            <a:ext cx="3539418" cy="1451569"/>
            <a:chOff x="192902" y="3219723"/>
            <a:chExt cx="3539418" cy="1451569"/>
          </a:xfrm>
        </p:grpSpPr>
        <p:grpSp>
          <p:nvGrpSpPr>
            <p:cNvPr id="15" name="组合 14"/>
            <p:cNvGrpSpPr/>
            <p:nvPr/>
          </p:nvGrpSpPr>
          <p:grpSpPr>
            <a:xfrm>
              <a:off x="522303" y="3962400"/>
              <a:ext cx="2800350" cy="533400"/>
              <a:chOff x="1295400" y="3886200"/>
              <a:chExt cx="1600200" cy="304800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1295400" y="4191000"/>
                <a:ext cx="1600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752600" y="3886200"/>
                <a:ext cx="685800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752600" y="3886200"/>
                <a:ext cx="0" cy="30480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438400" y="3886200"/>
                <a:ext cx="0" cy="30480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矩形 15"/>
            <p:cNvSpPr/>
            <p:nvPr/>
          </p:nvSpPr>
          <p:spPr>
            <a:xfrm>
              <a:off x="3437046" y="4301960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/>
                  </a:solidFill>
                </a:rPr>
                <a:t>z</a:t>
              </a:r>
              <a:endParaRPr lang="zh-CN" altLang="en-US" i="1" dirty="0"/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530252" y="3379778"/>
              <a:ext cx="0" cy="1126391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612648" y="3219723"/>
              <a:ext cx="2062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Amplitude </a:t>
              </a:r>
              <a:r>
                <a:rPr lang="en-US" altLang="zh-CN" smtClean="0">
                  <a:solidFill>
                    <a:schemeClr val="tx2"/>
                  </a:solidFill>
                </a:rPr>
                <a:t>of current</a:t>
              </a:r>
              <a:endParaRPr lang="zh-CN" altLang="en-US" dirty="0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22303" y="3967579"/>
              <a:ext cx="770593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192902" y="3768829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327151" y="4436220"/>
              <a:ext cx="1195401" cy="69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127" y="3757659"/>
              <a:ext cx="750919" cy="3239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24C5DB-1BC3-424E-ABC0-524E9C84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9" name="内容占位符 18"/>
          <p:cNvSpPr>
            <a:spLocks noGrp="1"/>
          </p:cNvSpPr>
          <p:nvPr>
            <p:ph sz="quarter" idx="1"/>
          </p:nvPr>
        </p:nvSpPr>
        <p:spPr>
          <a:xfrm>
            <a:off x="685800" y="1676400"/>
            <a:ext cx="81534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Introduction of Antenna Project</a:t>
            </a:r>
          </a:p>
          <a:p>
            <a:r>
              <a:rPr lang="en-US" altLang="zh-CN" dirty="0" smtClean="0"/>
              <a:t>Radiation Mechanism (9-1)</a:t>
            </a:r>
          </a:p>
          <a:p>
            <a:r>
              <a:rPr lang="en-US" altLang="zh-CN" dirty="0" smtClean="0"/>
              <a:t>Various types of antennas </a:t>
            </a:r>
            <a:r>
              <a:rPr lang="en-US" altLang="zh-CN" dirty="0"/>
              <a:t>(9-1)</a:t>
            </a:r>
            <a:endParaRPr lang="en-US" altLang="zh-CN" dirty="0" smtClean="0"/>
          </a:p>
          <a:p>
            <a:r>
              <a:rPr lang="en-US" altLang="zh-CN" dirty="0" err="1" smtClean="0"/>
              <a:t>Hertzian</a:t>
            </a:r>
            <a:r>
              <a:rPr lang="en-US" altLang="zh-CN" dirty="0" smtClean="0"/>
              <a:t> Dipole (9-1)</a:t>
            </a:r>
          </a:p>
          <a:p>
            <a:r>
              <a:rPr lang="en-US" altLang="zh-CN" dirty="0" smtClean="0"/>
              <a:t>Basic Antenna Radiation Characteristics </a:t>
            </a:r>
            <a:r>
              <a:rPr lang="en-US" altLang="zh-CN" dirty="0"/>
              <a:t>(</a:t>
            </a:r>
            <a:r>
              <a:rPr lang="en-US" altLang="zh-CN" dirty="0" smtClean="0"/>
              <a:t>9-2)</a:t>
            </a:r>
          </a:p>
          <a:p>
            <a:r>
              <a:rPr lang="en-US" altLang="zh-CN" dirty="0"/>
              <a:t>Image </a:t>
            </a:r>
            <a:r>
              <a:rPr lang="en-US" altLang="zh-CN" dirty="0" smtClean="0"/>
              <a:t>Theory of Antenna</a:t>
            </a:r>
            <a:endParaRPr lang="en-US" altLang="zh-CN" dirty="0"/>
          </a:p>
          <a:p>
            <a:r>
              <a:rPr lang="en-US" altLang="zh-CN" dirty="0" smtClean="0"/>
              <a:t>Half-wave Dipole and Monopole (9-3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/>
              <a:t>Friis</a:t>
            </a:r>
            <a:r>
              <a:rPr lang="en-US" altLang="zh-CN" dirty="0"/>
              <a:t> Transmission Formula</a:t>
            </a:r>
            <a:endParaRPr lang="en-US" altLang="zh-CN" dirty="0" smtClean="0"/>
          </a:p>
          <a:p>
            <a:r>
              <a:rPr lang="en-US" altLang="zh-CN" dirty="0" smtClean="0"/>
              <a:t>Two-Element Array (9-9 and 9-10)</a:t>
            </a:r>
          </a:p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Distribution on Wires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08404"/>
            <a:ext cx="8153400" cy="167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wave traveling between the wires undergoes a total reflection at the end of the wire and forms standing wave on the wires</a:t>
            </a:r>
          </a:p>
          <a:p>
            <a:r>
              <a:rPr lang="en-US" dirty="0"/>
              <a:t>The current at the end of the wires are </a:t>
            </a:r>
            <a:r>
              <a:rPr lang="en-US" dirty="0">
                <a:solidFill>
                  <a:srgbClr val="FF0000"/>
                </a:solidFill>
              </a:rPr>
              <a:t>always zero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384804"/>
            <a:ext cx="3090672" cy="1796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4440" y="3741420"/>
            <a:ext cx="2880360" cy="124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6936" y="5108448"/>
            <a:ext cx="3026664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6202C-94E5-439B-AA12-BC7FB573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and Voltage Distribution</a:t>
            </a:r>
          </a:p>
        </p:txBody>
      </p:sp>
      <p:pic>
        <p:nvPicPr>
          <p:cNvPr id="4" name="Picture 3" descr="Dipole_antenna_standing_waves_animation_461x217x150m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1740189"/>
            <a:ext cx="4215384" cy="198424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0D66D4-C4FF-462B-A5EC-85CAC36B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组合 4"/>
          <p:cNvGrpSpPr/>
          <p:nvPr/>
        </p:nvGrpSpPr>
        <p:grpSpPr>
          <a:xfrm>
            <a:off x="317284" y="4852873"/>
            <a:ext cx="4953000" cy="2031300"/>
            <a:chOff x="192902" y="3219723"/>
            <a:chExt cx="3539418" cy="1451569"/>
          </a:xfrm>
        </p:grpSpPr>
        <p:grpSp>
          <p:nvGrpSpPr>
            <p:cNvPr id="6" name="组合 5"/>
            <p:cNvGrpSpPr/>
            <p:nvPr/>
          </p:nvGrpSpPr>
          <p:grpSpPr>
            <a:xfrm>
              <a:off x="522303" y="3962400"/>
              <a:ext cx="2800350" cy="533400"/>
              <a:chOff x="1295400" y="3886200"/>
              <a:chExt cx="1600200" cy="3048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295400" y="4191000"/>
                <a:ext cx="1600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752600" y="3886200"/>
                <a:ext cx="685800" cy="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752600" y="3886200"/>
                <a:ext cx="0" cy="30480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2438400" y="3886200"/>
                <a:ext cx="0" cy="304800"/>
              </a:xfrm>
              <a:prstGeom prst="line">
                <a:avLst/>
              </a:prstGeom>
              <a:ln w="222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矩形 6"/>
            <p:cNvSpPr/>
            <p:nvPr/>
          </p:nvSpPr>
          <p:spPr>
            <a:xfrm>
              <a:off x="3437046" y="4301960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/>
                  </a:solidFill>
                </a:rPr>
                <a:t>z</a:t>
              </a:r>
              <a:endParaRPr lang="zh-CN" altLang="en-US" i="1" dirty="0"/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530252" y="3379778"/>
              <a:ext cx="0" cy="1126391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612648" y="3219723"/>
              <a:ext cx="2062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tx2"/>
                  </a:solidFill>
                </a:rPr>
                <a:t>Amplitude </a:t>
              </a:r>
              <a:r>
                <a:rPr lang="en-US" altLang="zh-CN" smtClean="0">
                  <a:solidFill>
                    <a:schemeClr val="tx2"/>
                  </a:solidFill>
                </a:rPr>
                <a:t>of current</a:t>
              </a:r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22303" y="3967579"/>
              <a:ext cx="770593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192902" y="3768829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27151" y="4436220"/>
              <a:ext cx="1195401" cy="69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127" y="3757659"/>
              <a:ext cx="750919" cy="323950"/>
            </a:xfrm>
            <a:prstGeom prst="rect">
              <a:avLst/>
            </a:prstGeom>
          </p:spPr>
        </p:pic>
      </p:grpSp>
      <p:sp>
        <p:nvSpPr>
          <p:cNvPr id="18" name="Content Placeholder 2"/>
          <p:cNvSpPr>
            <a:spLocks noGrp="1"/>
          </p:cNvSpPr>
          <p:nvPr>
            <p:ph sz="quarter" idx="1"/>
          </p:nvPr>
        </p:nvSpPr>
        <p:spPr>
          <a:xfrm>
            <a:off x="298234" y="3842547"/>
            <a:ext cx="8540966" cy="1676400"/>
          </a:xfrm>
        </p:spPr>
        <p:txBody>
          <a:bodyPr>
            <a:normAutofit/>
          </a:bodyPr>
          <a:lstStyle/>
          <a:p>
            <a:r>
              <a:rPr lang="en-US" dirty="0" smtClean="0"/>
              <a:t>When antenna length is very, very, very small, the current distribution goes to </a:t>
            </a:r>
            <a:r>
              <a:rPr lang="en-US" altLang="zh-CN" dirty="0" smtClean="0"/>
              <a:t>uniform</a:t>
            </a:r>
            <a:r>
              <a:rPr lang="en-US" dirty="0" smtClean="0"/>
              <a:t>. (</a:t>
            </a:r>
            <a:r>
              <a:rPr lang="en-US" dirty="0" err="1" smtClean="0"/>
              <a:t>Hertzian</a:t>
            </a:r>
            <a:r>
              <a:rPr lang="en-US" dirty="0" smtClean="0"/>
              <a:t> dipole)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611332" y="6019800"/>
            <a:ext cx="3225762" cy="1676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Field radiated </a:t>
            </a:r>
            <a:r>
              <a:rPr lang="zh-CN" altLang="en-US" dirty="0" smtClean="0"/>
              <a:t>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88709" y="1778450"/>
            <a:ext cx="8540966" cy="1676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</a:t>
            </a:r>
            <a:r>
              <a:rPr lang="en-US" altLang="zh-CN" dirty="0" smtClean="0"/>
              <a:t>alf wave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3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53" y="1600073"/>
            <a:ext cx="615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1. Current distribution along a </a:t>
            </a:r>
            <a:r>
              <a:rPr lang="en-US" sz="2400" dirty="0" err="1" smtClean="0">
                <a:solidFill>
                  <a:srgbClr val="C00000"/>
                </a:solidFill>
              </a:rPr>
              <a:t>Heartizian</a:t>
            </a:r>
            <a:r>
              <a:rPr lang="en-US" sz="2400" dirty="0" smtClean="0">
                <a:solidFill>
                  <a:srgbClr val="C00000"/>
                </a:solidFill>
              </a:rPr>
              <a:t> dipole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3174954"/>
            <a:ext cx="3214687" cy="35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07656" y="1623945"/>
            <a:ext cx="4362308" cy="320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4777D3-D2FE-4D71-90C6-865114F4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681" y="2239233"/>
            <a:ext cx="771525" cy="341383"/>
          </a:xfrm>
          <a:prstGeom prst="rect">
            <a:avLst/>
          </a:prstGeom>
        </p:spPr>
      </p:pic>
      <p:sp>
        <p:nvSpPr>
          <p:cNvPr id="18" name="TextBox 3"/>
          <p:cNvSpPr txBox="1"/>
          <p:nvPr/>
        </p:nvSpPr>
        <p:spPr>
          <a:xfrm>
            <a:off x="228600" y="2651920"/>
            <a:ext cx="175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Time varying</a:t>
            </a:r>
            <a:endParaRPr lang="en-US" sz="2400" dirty="0"/>
          </a:p>
        </p:txBody>
      </p:sp>
      <p:sp>
        <p:nvSpPr>
          <p:cNvPr id="19" name="TextBox 3"/>
          <p:cNvSpPr txBox="1"/>
          <p:nvPr/>
        </p:nvSpPr>
        <p:spPr>
          <a:xfrm>
            <a:off x="232065" y="2172163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Phasor form</a:t>
            </a:r>
            <a:endParaRPr lang="en-US" sz="2400" dirty="0"/>
          </a:p>
        </p:txBody>
      </p:sp>
      <p:sp>
        <p:nvSpPr>
          <p:cNvPr id="21" name="TextBox 2"/>
          <p:cNvSpPr txBox="1"/>
          <p:nvPr/>
        </p:nvSpPr>
        <p:spPr>
          <a:xfrm>
            <a:off x="3291525" y="2213337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(constant)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202"/>
          <a:stretch/>
        </p:blipFill>
        <p:spPr>
          <a:xfrm>
            <a:off x="-88937" y="4691352"/>
            <a:ext cx="4739513" cy="2304149"/>
          </a:xfrm>
          <a:prstGeom prst="rect">
            <a:avLst/>
          </a:prstGeom>
        </p:spPr>
      </p:pic>
      <p:sp>
        <p:nvSpPr>
          <p:cNvPr id="22" name="TextBox 3"/>
          <p:cNvSpPr txBox="1"/>
          <p:nvPr/>
        </p:nvSpPr>
        <p:spPr>
          <a:xfrm>
            <a:off x="130955" y="4229687"/>
            <a:ext cx="413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2</a:t>
            </a:r>
            <a:r>
              <a:rPr lang="en-US" sz="2400" dirty="0" smtClean="0">
                <a:solidFill>
                  <a:srgbClr val="C00000"/>
                </a:solidFill>
              </a:rPr>
              <a:t>. E-field and H-field produced 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93033" y="63491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intrinsic impedance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free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133" y="5854631"/>
            <a:ext cx="2438400" cy="356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Radiated Electric Field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096963"/>
            <a:ext cx="5767720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D59ED0-20A3-4FA3-932B-96C36837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24600" y="5735240"/>
            <a:ext cx="3581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/>
              <a:t>Completed form</a:t>
            </a:r>
            <a:endParaRPr lang="en-US" sz="3200" dirty="0"/>
          </a:p>
        </p:txBody>
      </p:sp>
      <p:sp>
        <p:nvSpPr>
          <p:cNvPr id="4" name="圆角矩形 3"/>
          <p:cNvSpPr/>
          <p:nvPr/>
        </p:nvSpPr>
        <p:spPr>
          <a:xfrm>
            <a:off x="3276600" y="2910681"/>
            <a:ext cx="685800" cy="21336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975100" y="5715000"/>
            <a:ext cx="1066800" cy="548481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400" y="1516698"/>
            <a:ext cx="4610100" cy="723899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/>
              <a:t>What we are interested </a:t>
            </a:r>
            <a:r>
              <a:rPr lang="zh-CN" altLang="en-US" sz="3200" dirty="0" smtClean="0"/>
              <a:t>？</a:t>
            </a:r>
            <a:endParaRPr lang="en-US" altLang="zh-CN" sz="3200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1925" y="3794603"/>
            <a:ext cx="3143250" cy="3581399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/>
              <a:t>Fields at a distance of R far from the source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414920" y="4495800"/>
            <a:ext cx="712455" cy="54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048000" y="5989240"/>
            <a:ext cx="886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 (cont.)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2253" y="762000"/>
            <a:ext cx="402634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202"/>
          <a:stretch/>
        </p:blipFill>
        <p:spPr>
          <a:xfrm>
            <a:off x="228600" y="1759851"/>
            <a:ext cx="4739513" cy="2304149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81000" y="914400"/>
            <a:ext cx="3581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/>
              <a:t>Completed form</a:t>
            </a:r>
            <a:endParaRPr lang="en-US" sz="32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3771900"/>
            <a:ext cx="44196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/>
              <a:t>Far-field approximation</a:t>
            </a:r>
            <a:endParaRPr 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228600" y="4824156"/>
            <a:ext cx="7620000" cy="584775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When </a:t>
            </a:r>
            <a:r>
              <a:rPr lang="en-US" altLang="zh-CN" sz="2800" i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kR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&gt;&gt; 1,               dominates the radiation  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113" y="5587902"/>
            <a:ext cx="2956687" cy="4881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909451"/>
            <a:ext cx="914400" cy="39803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673601" y="5558912"/>
            <a:ext cx="3022600" cy="584775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are neglected</a:t>
            </a:r>
            <a:endParaRPr lang="zh-CN" alt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03701" y="6235700"/>
            <a:ext cx="3962400" cy="584775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though, they dominate the near-field</a:t>
            </a:r>
            <a:endParaRPr lang="zh-CN" alt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200400" y="6248400"/>
            <a:ext cx="762000" cy="317212"/>
            <a:chOff x="3200400" y="6248400"/>
            <a:chExt cx="762000" cy="317212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3200400" y="6565612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200400" y="6248400"/>
              <a:ext cx="0" cy="317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Hertzian</a:t>
            </a:r>
            <a:r>
              <a:rPr lang="en-US" dirty="0"/>
              <a:t> Dipole—Far-Field Approximation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526" y="432006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</a:t>
            </a:r>
          </a:p>
        </p:txBody>
      </p:sp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1150" y="2133600"/>
            <a:ext cx="895350" cy="120650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1849" y="4380047"/>
            <a:ext cx="4572001" cy="28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0050" y="4356356"/>
            <a:ext cx="1905000" cy="30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850" y="2407800"/>
            <a:ext cx="4645460" cy="1700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117849" y="4973801"/>
                <a:ext cx="2101850" cy="12434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</m:t>
                      </m:r>
                    </m:oMath>
                  </m:oMathPara>
                </a14:m>
                <a:endParaRPr lang="en-US" altLang="zh-CN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849" y="4973801"/>
                <a:ext cx="2101850" cy="12434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42FD6-7691-4A00-826C-45ABAA58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8450" y="1490060"/>
            <a:ext cx="5105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C00000"/>
                </a:solidFill>
              </a:rPr>
              <a:t>Far-field of </a:t>
            </a:r>
            <a:r>
              <a:rPr lang="en-US" altLang="zh-CN" sz="3200" dirty="0" err="1" smtClean="0">
                <a:solidFill>
                  <a:srgbClr val="C00000"/>
                </a:solidFill>
              </a:rPr>
              <a:t>Hertzian</a:t>
            </a:r>
            <a:r>
              <a:rPr lang="en-US" altLang="zh-CN" sz="3200" dirty="0" smtClean="0">
                <a:solidFill>
                  <a:srgbClr val="C00000"/>
                </a:solidFill>
              </a:rPr>
              <a:t> dipole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Hertzian</a:t>
            </a:r>
            <a:r>
              <a:rPr lang="en-US" dirty="0"/>
              <a:t> Dipole—Far-Field Approximation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84" y="4711059"/>
            <a:ext cx="885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Antenna Polarization</a:t>
            </a:r>
            <a:r>
              <a:rPr lang="en-US" dirty="0" smtClean="0"/>
              <a:t>: polarization of the EM </a:t>
            </a:r>
            <a:r>
              <a:rPr lang="en-US" altLang="zh-CN" dirty="0" smtClean="0"/>
              <a:t>wave</a:t>
            </a:r>
            <a:r>
              <a:rPr lang="en-US" dirty="0" smtClean="0"/>
              <a:t> radiated by the antenna in a given direction</a:t>
            </a:r>
            <a:endParaRPr lang="en-US" dirty="0"/>
          </a:p>
        </p:txBody>
      </p:sp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1150" y="1982519"/>
            <a:ext cx="895350" cy="1206500"/>
          </a:xfrm>
          <a:prstGeom prst="rect">
            <a:avLst/>
          </a:prstGeom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256719"/>
            <a:ext cx="4645460" cy="1700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42FD6-7691-4A00-826C-45ABAA58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8450" y="1338979"/>
            <a:ext cx="5105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C00000"/>
                </a:solidFill>
              </a:rPr>
              <a:t>Far-field of </a:t>
            </a:r>
            <a:r>
              <a:rPr lang="en-US" altLang="zh-CN" sz="3200" dirty="0" err="1" smtClean="0">
                <a:solidFill>
                  <a:srgbClr val="C00000"/>
                </a:solidFill>
              </a:rPr>
              <a:t>Hertzian</a:t>
            </a:r>
            <a:r>
              <a:rPr lang="en-US" altLang="zh-CN" sz="3200" dirty="0" smtClean="0">
                <a:solidFill>
                  <a:srgbClr val="C00000"/>
                </a:solidFill>
              </a:rPr>
              <a:t> dipole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68209" y="5203550"/>
            <a:ext cx="9075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Importance</a:t>
            </a:r>
            <a:r>
              <a:rPr lang="en-US" altLang="zh-CN" dirty="0" smtClean="0"/>
              <a:t>: </a:t>
            </a:r>
          </a:p>
          <a:p>
            <a:pPr marL="342900" indent="-342900">
              <a:buAutoNum type="arabicParenR"/>
            </a:pPr>
            <a:r>
              <a:rPr lang="en-US" altLang="zh-CN" dirty="0" smtClean="0"/>
              <a:t>If there is no reflection from environment (multi-path propagation), the TX antenna and RX antenna must be in the same polarization for maximum transmission, which will be seen later in the </a:t>
            </a:r>
            <a:r>
              <a:rPr lang="en-US" altLang="zh-CN" dirty="0" err="1" smtClean="0"/>
              <a:t>Friss</a:t>
            </a:r>
            <a:r>
              <a:rPr lang="en-US" altLang="zh-CN" dirty="0" smtClean="0"/>
              <a:t> Equation.</a:t>
            </a:r>
          </a:p>
          <a:p>
            <a:pPr marL="342900" indent="-342900">
              <a:buAutoNum type="arabicParenR"/>
            </a:pPr>
            <a:r>
              <a:rPr lang="en-US" dirty="0" smtClean="0"/>
              <a:t>If there are multiple reflections, an optimum polarization may be found by channel estimation.</a:t>
            </a:r>
            <a:endParaRPr 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569720"/>
            <a:ext cx="2908747" cy="253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76225" y="3831447"/>
            <a:ext cx="51054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C00000"/>
                </a:solidFill>
              </a:rPr>
              <a:t>Polarization of </a:t>
            </a:r>
            <a:r>
              <a:rPr lang="en-US" altLang="zh-CN" sz="3200" dirty="0" err="1" smtClean="0">
                <a:solidFill>
                  <a:srgbClr val="C00000"/>
                </a:solidFill>
              </a:rPr>
              <a:t>Hertzian</a:t>
            </a:r>
            <a:r>
              <a:rPr lang="en-US" altLang="zh-CN" sz="3200" dirty="0" smtClean="0">
                <a:solidFill>
                  <a:srgbClr val="C00000"/>
                </a:solidFill>
              </a:rPr>
              <a:t> dipole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Antenna Radiation Characteristics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E4C47D-601B-4590-AC98-F6D5951D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57200" y="2209800"/>
            <a:ext cx="8153400" cy="4191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smtClean="0"/>
              <a:t>Radiation Intensity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smtClean="0"/>
              <a:t>Radiation Pattern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4000" dirty="0"/>
              <a:t>Half-Power </a:t>
            </a:r>
            <a:r>
              <a:rPr lang="en-US" altLang="zh-CN" sz="4000" dirty="0" err="1" smtClean="0"/>
              <a:t>Beamwidth</a:t>
            </a:r>
            <a:endParaRPr lang="en-US" altLang="zh-CN" sz="4000" dirty="0" smtClean="0"/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smtClean="0"/>
              <a:t>Antenna Directivity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smtClean="0"/>
              <a:t>Radiation Efficiency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smtClean="0"/>
              <a:t>Antenna Efficiency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smtClean="0"/>
              <a:t>Antenna Gain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4000" dirty="0"/>
              <a:t>Bandwidth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endParaRPr lang="en-US" altLang="zh-CN" sz="4000" dirty="0" smtClean="0"/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endParaRPr lang="en-US" altLang="zh-CN" sz="4000" dirty="0" smtClean="0"/>
          </a:p>
        </p:txBody>
      </p:sp>
    </p:spTree>
    <p:extLst>
      <p:ext uri="{BB962C8B-B14F-4D97-AF65-F5344CB8AC3E}">
        <p14:creationId xmlns:p14="http://schemas.microsoft.com/office/powerpoint/2010/main" val="186368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751271"/>
            <a:ext cx="4537710" cy="73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Radiation Intensity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456" y="2111107"/>
            <a:ext cx="302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Electric and Magnetic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849" y="3872325"/>
            <a:ext cx="3452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Average Power </a:t>
            </a:r>
            <a:r>
              <a:rPr lang="en-US" sz="2000" dirty="0" smtClean="0">
                <a:solidFill>
                  <a:srgbClr val="FF0000"/>
                </a:solidFill>
              </a:rPr>
              <a:t>Density (W/m</a:t>
            </a:r>
            <a:r>
              <a:rPr lang="en-US" sz="2000" baseline="30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800" y="2299322"/>
            <a:ext cx="3300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Normalized Radiation </a:t>
            </a:r>
            <a:r>
              <a:rPr lang="en-US" sz="2000" dirty="0" smtClean="0">
                <a:solidFill>
                  <a:srgbClr val="FF0000"/>
                </a:solidFill>
              </a:rPr>
              <a:t>Intensity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656" y="2492107"/>
            <a:ext cx="3329644" cy="1234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049" y="4253326"/>
            <a:ext cx="3429000" cy="54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5" cstate="print"/>
          <a:srcRect l="37476" r="16603" b="84635"/>
          <a:stretch/>
        </p:blipFill>
        <p:spPr bwMode="auto">
          <a:xfrm>
            <a:off x="1222249" y="4938760"/>
            <a:ext cx="1676401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6206" y="4472255"/>
            <a:ext cx="3060533" cy="15716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3149" t="44818" r="5010" b="3796"/>
          <a:stretch/>
        </p:blipFill>
        <p:spPr bwMode="auto">
          <a:xfrm>
            <a:off x="384049" y="5448300"/>
            <a:ext cx="3352800" cy="129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741158" y="5462855"/>
            <a:ext cx="91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W/m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2D9CB2-E1FB-4617-9CEE-267E2E7E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10456" y="1447800"/>
            <a:ext cx="8670653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C00000"/>
                </a:solidFill>
              </a:rPr>
              <a:t>Where the radiated energy goes </a:t>
            </a:r>
            <a:r>
              <a:rPr lang="zh-CN" altLang="en-US" sz="3200" dirty="0" smtClean="0">
                <a:solidFill>
                  <a:srgbClr val="C00000"/>
                </a:solidFill>
              </a:rPr>
              <a:t>？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45782" y="3494355"/>
            <a:ext cx="3180397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C00000"/>
                </a:solidFill>
              </a:rPr>
              <a:t>When </a:t>
            </a:r>
            <a:r>
              <a:rPr lang="en-US" altLang="zh-CN" sz="3200" dirty="0" smtClean="0">
                <a:solidFill>
                  <a:srgbClr val="C00000"/>
                </a:solidFill>
              </a:rPr>
              <a:t>θ=90°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176026" y="5964004"/>
            <a:ext cx="4476484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Proportional to |</a:t>
            </a:r>
            <a:r>
              <a:rPr lang="en-US" altLang="zh-CN" sz="28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i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800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(</a:t>
            </a:r>
            <a:r>
              <a:rPr lang="en-US" altLang="zh-CN" sz="28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l/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λ)</a:t>
            </a:r>
            <a:r>
              <a:rPr lang="en-US" altLang="zh-CN" sz="2800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pic>
        <p:nvPicPr>
          <p:cNvPr id="8" name="Picture 7" descr="seq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1" y="1618630"/>
            <a:ext cx="3200400" cy="1246909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6005" y="1643014"/>
            <a:ext cx="2931795" cy="515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124200"/>
            <a:ext cx="246529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1" y="3891256"/>
            <a:ext cx="2743199" cy="37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87" y="4572001"/>
            <a:ext cx="6426013" cy="151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4D94F5-C391-45BB-A03A-4D2CE336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733800" y="3492500"/>
            <a:ext cx="3180397" cy="990600"/>
          </a:xfrm>
          <a:prstGeom prst="rect">
            <a:avLst/>
          </a:prstGeom>
        </p:spPr>
        <p:txBody>
          <a:bodyPr vert="horz" anchor="ctr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C00000"/>
                </a:solidFill>
              </a:rPr>
              <a:t>Normalized Radiation Pattern</a:t>
            </a:r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/>
          <p:cNvCxnSpPr>
            <a:stCxn id="9" idx="1"/>
          </p:cNvCxnSpPr>
          <p:nvPr/>
        </p:nvCxnSpPr>
        <p:spPr>
          <a:xfrm flipH="1">
            <a:off x="3352801" y="3987800"/>
            <a:ext cx="380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2933701" y="3124200"/>
            <a:ext cx="647699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745006" y="2413220"/>
            <a:ext cx="2527301" cy="787180"/>
          </a:xfrm>
          <a:prstGeom prst="rect">
            <a:avLst/>
          </a:prstGeom>
        </p:spPr>
        <p:txBody>
          <a:bodyPr vert="horz" anchor="ctr">
            <a:normAutofit fontScale="8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tx1"/>
                </a:solidFill>
              </a:rPr>
              <a:t>Careful, ratio of power, not field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Antenna Project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91948" y="5334000"/>
            <a:ext cx="9052052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Task: to design a device that allows signal to be transmitted from the transmitter to the receiver 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communication rate &gt; 10 </a:t>
            </a:r>
            <a:r>
              <a:rPr lang="en-US" altLang="zh-CN" sz="28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Mbits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568450"/>
            <a:ext cx="853086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1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Radiation Pattern of A Dipole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51756" y="1516698"/>
            <a:ext cx="4466844" cy="405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E4C47D-601B-4590-AC98-F6D5951D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4800" y="1625600"/>
            <a:ext cx="49911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C00000"/>
                </a:solidFill>
              </a:rPr>
              <a:t>Radiation Pattern: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6700" y="2725102"/>
            <a:ext cx="4991100" cy="4191000"/>
          </a:xfrm>
          <a:prstGeom prst="rect">
            <a:avLst/>
          </a:prstGeom>
        </p:spPr>
        <p:txBody>
          <a:bodyPr vert="horz" anchor="ctr">
            <a:normAutofit fontScale="6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Far-field properties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A function of direction (</a:t>
            </a:r>
            <a:r>
              <a:rPr lang="en-US" altLang="zh-CN" sz="3200" dirty="0"/>
              <a:t>θ</a:t>
            </a:r>
            <a:r>
              <a:rPr lang="zh-CN" altLang="en-US" sz="3200" dirty="0"/>
              <a:t>，</a:t>
            </a:r>
            <a:r>
              <a:rPr lang="en-US" altLang="zh-CN" sz="3200" dirty="0"/>
              <a:t>φ</a:t>
            </a:r>
            <a:r>
              <a:rPr lang="en-US" sz="3200" dirty="0"/>
              <a:t>)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A dimensionless quantity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sz="3200" dirty="0"/>
              <a:t>Describes the ability of antenna to collect power from or radiate power toward a specified direction.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3200" dirty="0"/>
              <a:t>By virtue of </a:t>
            </a:r>
            <a:r>
              <a:rPr lang="en-US" altLang="zh-CN" sz="3200" dirty="0">
                <a:solidFill>
                  <a:srgbClr val="FF0000"/>
                </a:solidFill>
              </a:rPr>
              <a:t>reciprocity</a:t>
            </a:r>
            <a:r>
              <a:rPr lang="en-US" altLang="zh-CN" sz="3200" dirty="0"/>
              <a:t>, a receiving antenna has the same directional antenna pattern as the pattern that it exhibits when operated in the transmission mode.</a:t>
            </a:r>
          </a:p>
          <a:p>
            <a:pPr>
              <a:lnSpc>
                <a:spcPct val="120000"/>
              </a:lnSpc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982" y="74085"/>
            <a:ext cx="4619618" cy="990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Total Radiation Power </a:t>
            </a:r>
            <a:br>
              <a:rPr lang="en-US" altLang="zh-CN" dirty="0" smtClean="0"/>
            </a:br>
            <a:r>
              <a:rPr lang="en-US" altLang="zh-CN" dirty="0" smtClean="0"/>
              <a:t>(</a:t>
            </a:r>
            <a:r>
              <a:rPr lang="en-US" altLang="zh-CN" i="1" dirty="0" err="1" smtClean="0"/>
              <a:t>P</a:t>
            </a:r>
            <a:r>
              <a:rPr lang="en-US" altLang="zh-CN" baseline="-25000" dirty="0" err="1" smtClean="0"/>
              <a:t>rad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E4C47D-601B-4590-AC98-F6D5951D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3850" y="1447225"/>
            <a:ext cx="4991100" cy="9906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C00000"/>
                </a:solidFill>
              </a:rPr>
              <a:t>A surface integral by math</a:t>
            </a:r>
          </a:p>
        </p:txBody>
      </p:sp>
      <p:pic>
        <p:nvPicPr>
          <p:cNvPr id="8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1934" y="20260"/>
            <a:ext cx="3911734" cy="3402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Box 4"/>
          <p:cNvSpPr txBox="1"/>
          <p:nvPr/>
        </p:nvSpPr>
        <p:spPr>
          <a:xfrm>
            <a:off x="336550" y="2437825"/>
            <a:ext cx="270118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2.  Total Radiated Power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Differential 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6550" y="3575779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Solid Angle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6550" y="504773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Power radiated through </a:t>
            </a:r>
            <a:r>
              <a:rPr lang="en-US" i="1" dirty="0" err="1">
                <a:solidFill>
                  <a:srgbClr val="FF0000"/>
                </a:solidFill>
              </a:rPr>
              <a:t>dA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8859" y="3031924"/>
            <a:ext cx="2362200" cy="35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4118588"/>
            <a:ext cx="3505199" cy="63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072" y="5627959"/>
            <a:ext cx="3249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2"/>
          <p:cNvSpPr txBox="1"/>
          <p:nvPr/>
        </p:nvSpPr>
        <p:spPr>
          <a:xfrm>
            <a:off x="4691059" y="3730486"/>
            <a:ext cx="214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Total Radiated Power</a:t>
            </a: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7900" y="4118588"/>
            <a:ext cx="3593726" cy="259695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332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1808" y="1676400"/>
            <a:ext cx="388188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3-D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9801" y="1476345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F </a:t>
            </a:r>
            <a:r>
              <a:rPr lang="en-US" sz="2000" dirty="0">
                <a:solidFill>
                  <a:srgbClr val="FF0000"/>
                </a:solidFill>
              </a:rPr>
              <a:t>(dB) = 10 log </a:t>
            </a:r>
            <a:r>
              <a:rPr lang="en-US" sz="2000" i="1" dirty="0" smtClean="0">
                <a:solidFill>
                  <a:srgbClr val="FF0000"/>
                </a:solidFill>
              </a:rPr>
              <a:t>F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5400"/>
            <a:ext cx="3970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Principal planes:</a:t>
            </a:r>
          </a:p>
          <a:p>
            <a:pPr marL="457200" indent="-457200"/>
            <a:r>
              <a:rPr lang="en-US" b="1" i="1" dirty="0">
                <a:solidFill>
                  <a:srgbClr val="FF0000"/>
                </a:solidFill>
              </a:rPr>
              <a:t>1.  </a:t>
            </a:r>
            <a:r>
              <a:rPr lang="en-US" sz="2000" b="1" i="1" dirty="0">
                <a:solidFill>
                  <a:srgbClr val="FF0000"/>
                </a:solidFill>
              </a:rPr>
              <a:t>Elevation plane </a:t>
            </a:r>
            <a:r>
              <a:rPr lang="en-US" sz="2000" b="1" i="1" dirty="0"/>
              <a:t>(x-z and y-z planes)</a:t>
            </a:r>
          </a:p>
          <a:p>
            <a:pPr marL="457200" indent="-457200"/>
            <a:r>
              <a:rPr lang="en-US" sz="2000" b="1" i="1" dirty="0">
                <a:solidFill>
                  <a:srgbClr val="FF0000"/>
                </a:solidFill>
              </a:rPr>
              <a:t>2.  Azimuth plane </a:t>
            </a:r>
            <a:r>
              <a:rPr lang="en-US" sz="2000" b="1" i="1" dirty="0">
                <a:solidFill>
                  <a:srgbClr val="000000"/>
                </a:solidFill>
              </a:rPr>
              <a:t>(x-y plane)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97" y="1219200"/>
            <a:ext cx="4398603" cy="382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932C57-3570-49F3-8112-A6358776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6160347" y="295870"/>
            <a:ext cx="283125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 N</a:t>
            </a:r>
            <a:r>
              <a:rPr lang="en-US" altLang="zh-CN" i="1" dirty="0" smtClean="0">
                <a:solidFill>
                  <a:srgbClr val="FF0000"/>
                </a:solidFill>
              </a:rPr>
              <a:t>ot </a:t>
            </a:r>
            <a:r>
              <a:rPr lang="en-US" altLang="zh-CN" i="1" dirty="0">
                <a:solidFill>
                  <a:srgbClr val="FF0000"/>
                </a:solidFill>
              </a:rPr>
              <a:t>20 as it is defined by ratio of power, rather than field intensity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09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Different Pattern in Different Scale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15" y="1676400"/>
            <a:ext cx="2664485" cy="5017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1327"/>
          <a:stretch>
            <a:fillRect/>
          </a:stretch>
        </p:blipFill>
        <p:spPr bwMode="auto">
          <a:xfrm>
            <a:off x="3200400" y="1676400"/>
            <a:ext cx="2453107" cy="496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429" y="1745437"/>
            <a:ext cx="3276371" cy="488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7391400" y="1676400"/>
            <a:ext cx="457200" cy="2362200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5D7089-DCD2-46A1-86FA-DC43A9B3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280C79-8A20-496E-993E-80BCE0772B89}"/>
              </a:ext>
            </a:extLst>
          </p:cNvPr>
          <p:cNvSpPr txBox="1"/>
          <p:nvPr/>
        </p:nvSpPr>
        <p:spPr>
          <a:xfrm>
            <a:off x="2895600" y="92543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 a dipole, but another antenna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0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and Rectangular Plots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093" y="1524000"/>
            <a:ext cx="778381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B17469-E9F6-4499-9012-80484239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4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Beamwidth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64" y="4953000"/>
            <a:ext cx="5805736" cy="127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545" y="4037778"/>
            <a:ext cx="3427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Half-power </a:t>
            </a:r>
            <a:r>
              <a:rPr lang="en-US" sz="2000" dirty="0" err="1" smtClean="0">
                <a:solidFill>
                  <a:srgbClr val="FF0000"/>
                </a:solidFill>
              </a:rPr>
              <a:t>beamwidth</a:t>
            </a:r>
            <a:r>
              <a:rPr lang="en-US" sz="2000" dirty="0" smtClean="0">
                <a:solidFill>
                  <a:srgbClr val="FF0000"/>
                </a:solidFill>
              </a:rPr>
              <a:t> (HPBW)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5943600"/>
            <a:ext cx="1643063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64008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0.5 corresponds to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‒</a:t>
            </a:r>
            <a:r>
              <a:rPr lang="en-US" dirty="0">
                <a:solidFill>
                  <a:srgbClr val="FF0000"/>
                </a:solidFill>
              </a:rPr>
              <a:t>3 dB, the half power beamwidth is also called the 3-dB beamwidth.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4809968" y="36576"/>
            <a:ext cx="431574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689AB7-165E-4376-AA8C-31F1E569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TextBox 2"/>
          <p:cNvSpPr txBox="1"/>
          <p:nvPr/>
        </p:nvSpPr>
        <p:spPr>
          <a:xfrm>
            <a:off x="504825" y="4943475"/>
            <a:ext cx="16764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IMPORTANT</a:t>
            </a:r>
            <a:endParaRPr lang="en-US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Solid Angle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21934"/>
            <a:ext cx="3048000" cy="84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43000" y="2678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412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1771706"/>
            <a:ext cx="2922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Equivalent Solid Angle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1874" y="2365534"/>
            <a:ext cx="5505926" cy="4416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3276600" y="1752034"/>
            <a:ext cx="1335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steradian</a:t>
            </a:r>
            <a:endParaRPr 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B45C14-F302-4399-983C-7DB1E7A1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4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 </a:t>
            </a:r>
            <a:r>
              <a:rPr lang="en-US" i="1" dirty="0"/>
              <a:t>D</a:t>
            </a:r>
          </a:p>
        </p:txBody>
      </p:sp>
      <p:pic>
        <p:nvPicPr>
          <p:cNvPr id="5" name="Picture 4" descr="eq9.21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905000"/>
            <a:ext cx="31242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1447800"/>
            <a:ext cx="305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Antenna pattern solid angle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1288" y="3617638"/>
            <a:ext cx="120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Directivity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2855638"/>
            <a:ext cx="7048500" cy="7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200399"/>
            <a:ext cx="28854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791200"/>
            <a:ext cx="7239000" cy="104044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90713" y="3135868"/>
            <a:ext cx="427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Maximum normalized radiation intensity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0713" y="3505200"/>
            <a:ext cx="406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Average value of </a:t>
            </a:r>
            <a:r>
              <a:rPr lang="en-US" i="1" dirty="0">
                <a:solidFill>
                  <a:srgbClr val="FF00FF"/>
                </a:solidFill>
              </a:rPr>
              <a:t>F</a:t>
            </a:r>
            <a:r>
              <a:rPr lang="en-US" dirty="0">
                <a:solidFill>
                  <a:srgbClr val="FF00FF"/>
                </a:solidFill>
              </a:rPr>
              <a:t>(</a:t>
            </a:r>
            <a:r>
              <a:rPr lang="el-GR" i="1" dirty="0">
                <a:solidFill>
                  <a:srgbClr val="FF00FF"/>
                </a:solidFill>
                <a:latin typeface="Calibri" panose="020F0502020204030204" pitchFamily="34" charset="0"/>
              </a:rPr>
              <a:t>θ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</a:rPr>
              <a:t>,</a:t>
            </a:r>
            <a:r>
              <a:rPr lang="el-GR" i="1" dirty="0">
                <a:solidFill>
                  <a:srgbClr val="FF00FF"/>
                </a:solidFill>
                <a:latin typeface="Calibri" panose="020F0502020204030204" pitchFamily="34" charset="0"/>
              </a:rPr>
              <a:t>φ</a:t>
            </a:r>
            <a:r>
              <a:rPr lang="en-US" dirty="0">
                <a:solidFill>
                  <a:srgbClr val="FF00FF"/>
                </a:solidFill>
              </a:rPr>
              <a:t>) over all directions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00500" y="3320534"/>
            <a:ext cx="490213" cy="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00499" y="3669792"/>
            <a:ext cx="490213" cy="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90447" y="3859106"/>
                <a:ext cx="2458045" cy="85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3859106"/>
                <a:ext cx="2458045" cy="8590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472758" y="4995650"/>
                <a:ext cx="2290242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av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58" y="4995650"/>
                <a:ext cx="2290242" cy="6026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1936" y="4186268"/>
                <a:ext cx="878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6" y="4186268"/>
                <a:ext cx="87889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250" r="-763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AA7EFC-71BD-4E25-909E-8B0CC1B3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3" grpId="0"/>
      <p:bldP spid="12" grpId="0"/>
      <p:bldP spid="18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4419599" cy="145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3" y="1498946"/>
            <a:ext cx="4395787" cy="530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524000"/>
            <a:ext cx="414796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2526AE-45FF-40D0-9203-6B3EA5A3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0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381000"/>
            <a:ext cx="3124200" cy="33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33438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554261"/>
            <a:ext cx="3886200" cy="101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5" y="3733800"/>
            <a:ext cx="541712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038600" y="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9300" y="3657600"/>
            <a:ext cx="26289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74BA76-B9F0-4376-ACF7-456EFF60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7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Antenna Specifications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962400" y="1199198"/>
            <a:ext cx="5181600" cy="50400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well-set two-antenna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antenna system is shown in the figure. Students are to design their own antenna to replace the highlighted one.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Recommended antenna specifications: (also typical technical specifications for 2G base stations)</a:t>
            </a:r>
          </a:p>
          <a:p>
            <a:pPr>
              <a:lnSpc>
                <a:spcPct val="120000"/>
              </a:lnSpc>
              <a:buClr>
                <a:srgbClr val="F0A22E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 frequency: 3.6 GHz</a:t>
            </a:r>
          </a:p>
          <a:p>
            <a:pPr>
              <a:lnSpc>
                <a:spcPct val="120000"/>
              </a:lnSpc>
              <a:buClr>
                <a:srgbClr val="F0A22E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Bandwidth: &gt; 40 MHz</a:t>
            </a:r>
          </a:p>
          <a:p>
            <a:pPr>
              <a:lnSpc>
                <a:spcPct val="120000"/>
              </a:lnSpc>
              <a:buClr>
                <a:srgbClr val="F0A22E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In-band |VSWR|: &lt; 2</a:t>
            </a:r>
          </a:p>
          <a:p>
            <a:pPr>
              <a:lnSpc>
                <a:spcPct val="120000"/>
              </a:lnSpc>
              <a:buClr>
                <a:srgbClr val="F0A22E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In-band Antenna Efficiency &gt; 50 %</a:t>
            </a:r>
          </a:p>
          <a:p>
            <a:pPr>
              <a:lnSpc>
                <a:spcPct val="120000"/>
              </a:lnSpc>
              <a:buClr>
                <a:srgbClr val="F0A22E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Radiation pattern: directional or </a:t>
            </a:r>
            <a:r>
              <a:rPr lang="en-US" altLang="zh-CN" sz="2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</a:t>
            </a:r>
            <a:r>
              <a:rPr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-directional</a:t>
            </a:r>
          </a:p>
          <a:p>
            <a:pPr>
              <a:lnSpc>
                <a:spcPct val="120000"/>
              </a:lnSpc>
              <a:buClr>
                <a:srgbClr val="F0A22E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Antenna type: monopole, dipole, spiral etc.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272222"/>
            <a:ext cx="3352800" cy="4967040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4270248" y="6096000"/>
            <a:ext cx="4495800" cy="64230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Clr>
                <a:srgbClr val="F0A22E"/>
              </a:buClr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learn them now. 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5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514350"/>
            <a:ext cx="7505700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742A38-7CB9-4278-BEB4-0EEE0F1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2"/>
          <p:cNvSpPr txBox="1"/>
          <p:nvPr/>
        </p:nvSpPr>
        <p:spPr>
          <a:xfrm>
            <a:off x="152400" y="2971800"/>
            <a:ext cx="16764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IMPORTANT</a:t>
            </a:r>
            <a:endParaRPr lang="en-US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dirty="0"/>
              <a:t>Radiation Efficiency and Gain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0"/>
            <a:ext cx="2184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Radiation efficiency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4252731"/>
            <a:ext cx="1772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Antenna gain </a:t>
            </a:r>
            <a:r>
              <a:rPr lang="en-US" sz="2000" i="1" dirty="0">
                <a:solidFill>
                  <a:srgbClr val="FF0000"/>
                </a:solidFill>
              </a:rPr>
              <a:t>G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928347"/>
            <a:ext cx="5559425" cy="211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709932"/>
            <a:ext cx="6172200" cy="156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62600" y="3294149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Radiation efficiency does not consider impedance mismatch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43B7D-0BB1-41F7-B092-CFA449B9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extBox 2"/>
          <p:cNvSpPr txBox="1"/>
          <p:nvPr/>
        </p:nvSpPr>
        <p:spPr>
          <a:xfrm>
            <a:off x="5257800" y="4746497"/>
            <a:ext cx="16764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IMPORTANT</a:t>
            </a:r>
            <a:endParaRPr lang="en-US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10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Antenna Radiation and Loss Resistances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9039" y="3131080"/>
            <a:ext cx="6207761" cy="271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962237"/>
            <a:ext cx="5205581" cy="85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0589" r="24263" b="69412"/>
          <a:stretch/>
        </p:blipFill>
        <p:spPr bwMode="auto">
          <a:xfrm>
            <a:off x="152400" y="1600200"/>
            <a:ext cx="3276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657600" y="177503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 is merely a load with input impedance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11047" y="2423193"/>
                <a:ext cx="1832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047" y="2423193"/>
                <a:ext cx="1832553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326" r="-664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05600" y="2287158"/>
                <a:ext cx="1379608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287158"/>
                <a:ext cx="1379608" cy="5761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838DB1-27A3-4B0F-8422-A2ADF89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extBox 2"/>
          <p:cNvSpPr txBox="1"/>
          <p:nvPr/>
        </p:nvSpPr>
        <p:spPr>
          <a:xfrm>
            <a:off x="1600200" y="5989746"/>
            <a:ext cx="16764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IMPORTANT</a:t>
            </a:r>
            <a:endParaRPr lang="en-US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8583" y="0"/>
            <a:ext cx="4806835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058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8CE36B-5DB0-4A8F-B772-4FDF1361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0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9-3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189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any antenna: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676400"/>
            <a:ext cx="260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the </a:t>
            </a:r>
            <a:r>
              <a:rPr lang="en-US" sz="2000" dirty="0" err="1">
                <a:solidFill>
                  <a:srgbClr val="FF0000"/>
                </a:solidFill>
              </a:rPr>
              <a:t>Hertzian</a:t>
            </a:r>
            <a:r>
              <a:rPr lang="en-US" sz="2000" dirty="0">
                <a:solidFill>
                  <a:srgbClr val="FF0000"/>
                </a:solidFill>
              </a:rPr>
              <a:t> dipole: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143000"/>
            <a:ext cx="1687514" cy="40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75814"/>
            <a:ext cx="4876800" cy="4582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1269" y="5410201"/>
            <a:ext cx="4318557" cy="12191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5FF7E1-C57C-4E51-8A17-C011FB51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extBox 2"/>
          <p:cNvSpPr txBox="1"/>
          <p:nvPr/>
        </p:nvSpPr>
        <p:spPr>
          <a:xfrm>
            <a:off x="7467600" y="6429345"/>
            <a:ext cx="16764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IMPORTANT</a:t>
            </a:r>
            <a:endParaRPr lang="en-US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908831" y="4755317"/>
            <a:ext cx="2324100" cy="1569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Gain Flatness &lt; 1dB</a:t>
            </a:r>
          </a:p>
          <a:p>
            <a:endParaRPr lang="en-US" altLang="zh-CN" sz="1400" dirty="0" smtClean="0">
              <a:solidFill>
                <a:schemeClr val="tx2"/>
              </a:solidFill>
            </a:endParaRPr>
          </a:p>
          <a:p>
            <a:endParaRPr lang="en-US" altLang="zh-CN" sz="1400" dirty="0" smtClean="0">
              <a:solidFill>
                <a:schemeClr val="tx2"/>
              </a:solidFill>
            </a:endParaRPr>
          </a:p>
          <a:p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</a:p>
          <a:p>
            <a:endParaRPr lang="en-US" altLang="zh-CN" sz="1400" dirty="0">
              <a:solidFill>
                <a:schemeClr val="tx2"/>
              </a:solidFill>
            </a:endParaRPr>
          </a:p>
          <a:p>
            <a:endParaRPr lang="en-US" altLang="zh-CN" sz="1400" dirty="0" smtClean="0">
              <a:solidFill>
                <a:schemeClr val="tx2"/>
              </a:solidFill>
            </a:endParaRPr>
          </a:p>
          <a:p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95305" y="5029200"/>
            <a:ext cx="1781895" cy="1295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Ant. Eff. &gt; 75%</a:t>
            </a:r>
          </a:p>
          <a:p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</a:p>
          <a:p>
            <a:endParaRPr lang="en-US" altLang="zh-CN" sz="1400" dirty="0">
              <a:solidFill>
                <a:schemeClr val="tx2"/>
              </a:solidFill>
            </a:endParaRPr>
          </a:p>
          <a:p>
            <a:endParaRPr lang="en-US" altLang="zh-CN" sz="1400" dirty="0" smtClean="0">
              <a:solidFill>
                <a:schemeClr val="tx2"/>
              </a:solidFill>
            </a:endParaRPr>
          </a:p>
          <a:p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95306" y="5391090"/>
            <a:ext cx="1482570" cy="9335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HPBW</a:t>
            </a:r>
          </a:p>
          <a:p>
            <a:r>
              <a:rPr lang="en-US" altLang="zh-CN" sz="1400" dirty="0" smtClean="0">
                <a:solidFill>
                  <a:schemeClr val="tx2"/>
                </a:solidFill>
              </a:rPr>
              <a:t> </a:t>
            </a:r>
          </a:p>
          <a:p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Antenna Bandwidth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612057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ill Sans MT" panose="020B0502020104020203" pitchFamily="34" charset="0"/>
              </a:rPr>
              <a:t>Definition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7171" y="2176828"/>
            <a:ext cx="8602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frequency range </a:t>
            </a: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within which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all</a:t>
            </a: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requirements of </a:t>
            </a: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antenna characteristics are satisfied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simultaneously</a:t>
            </a: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. 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43B7D-0BB1-41F7-B092-CFA449B9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>
                <a:latin typeface="Gill Sans MT" panose="020B0502020104020203" pitchFamily="34" charset="0"/>
              </a:rPr>
              <a:pPr/>
              <a:t>45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87171" y="2960940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Gill Sans MT" panose="020B0502020104020203" pitchFamily="34" charset="0"/>
              </a:rPr>
              <a:t>Example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217651" y="3415777"/>
            <a:ext cx="8602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 base-station antenna for mobile communication has the following technical specifications. 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352899"/>
              </p:ext>
            </p:extLst>
          </p:nvPr>
        </p:nvGraphicFramePr>
        <p:xfrm>
          <a:off x="304801" y="4309606"/>
          <a:ext cx="457533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110">
                  <a:extLst>
                    <a:ext uri="{9D8B030D-6E8A-4147-A177-3AD203B41FA5}">
                      <a16:colId xmlns:a16="http://schemas.microsoft.com/office/drawing/2014/main" val="4068692949"/>
                    </a:ext>
                  </a:extLst>
                </a:gridCol>
                <a:gridCol w="1525110">
                  <a:extLst>
                    <a:ext uri="{9D8B030D-6E8A-4147-A177-3AD203B41FA5}">
                      <a16:colId xmlns:a16="http://schemas.microsoft.com/office/drawing/2014/main" val="783876624"/>
                    </a:ext>
                  </a:extLst>
                </a:gridCol>
                <a:gridCol w="1525110">
                  <a:extLst>
                    <a:ext uri="{9D8B030D-6E8A-4147-A177-3AD203B41FA5}">
                      <a16:colId xmlns:a16="http://schemas.microsoft.com/office/drawing/2014/main" val="1065218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Specification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Test</a:t>
                      </a:r>
                      <a:r>
                        <a:rPr lang="en-US" altLang="zh-CN" sz="1400" baseline="0" dirty="0" smtClean="0"/>
                        <a:t> Results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Bandwidth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463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VSWR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&lt;1.5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3.2</a:t>
                      </a:r>
                      <a:r>
                        <a:rPr lang="en-US" altLang="zh-CN" sz="1400" baseline="0" dirty="0" smtClean="0"/>
                        <a:t> – 3.8 GHz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2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Antenna Efficiency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&gt; 75%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3.4</a:t>
                      </a:r>
                      <a:r>
                        <a:rPr lang="en-US" altLang="zh-CN" sz="1400" baseline="0" dirty="0" smtClean="0"/>
                        <a:t> – 4.5 GHz</a:t>
                      </a:r>
                      <a:endParaRPr lang="zh-CN" alt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51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HPBW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120°±5°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3.4 – 4.2 GHz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4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Gain</a:t>
                      </a:r>
                      <a:r>
                        <a:rPr lang="en-US" altLang="zh-CN" sz="1400" baseline="0" dirty="0" smtClean="0"/>
                        <a:t> flatness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 &lt; 1dB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3.3 – 4.6 GHz</a:t>
                      </a:r>
                      <a:endParaRPr lang="zh-CN" altLang="en-U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46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Cross-polarization level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&lt;</a:t>
                      </a:r>
                      <a:r>
                        <a:rPr lang="en-US" altLang="zh-CN" sz="1400" baseline="0" dirty="0" smtClean="0"/>
                        <a:t> -20 dB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1.5 – 12 GHz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777247"/>
                  </a:ext>
                </a:extLst>
              </a:tr>
            </a:tbl>
          </a:graphicData>
        </a:graphic>
      </p:graphicFrame>
      <p:sp>
        <p:nvSpPr>
          <p:cNvPr id="14" name="TextBox 2"/>
          <p:cNvSpPr txBox="1"/>
          <p:nvPr/>
        </p:nvSpPr>
        <p:spPr>
          <a:xfrm>
            <a:off x="5245038" y="4018211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u="sng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Bandwidth: 3.4 – 3.8 GHz </a:t>
            </a:r>
            <a:endParaRPr lang="en-US" sz="1400" b="1" u="sng" dirty="0">
              <a:solidFill>
                <a:srgbClr val="C00000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410200" y="6324600"/>
            <a:ext cx="3494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"/>
          <p:cNvSpPr txBox="1"/>
          <p:nvPr/>
        </p:nvSpPr>
        <p:spPr>
          <a:xfrm>
            <a:off x="8077200" y="6482209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Freq. (GHz)</a:t>
            </a:r>
            <a:endParaRPr lang="en-US" sz="16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"/>
          <p:cNvSpPr txBox="1"/>
          <p:nvPr/>
        </p:nvSpPr>
        <p:spPr>
          <a:xfrm>
            <a:off x="5486400" y="6390522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DC</a:t>
            </a:r>
            <a:endParaRPr lang="en-US" sz="16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75531" y="5791200"/>
            <a:ext cx="1295400" cy="533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VSWR&lt;1.5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42131" y="6096000"/>
            <a:ext cx="3048000" cy="228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X-pol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295305" y="4495800"/>
            <a:ext cx="0" cy="2595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470931" y="4495799"/>
            <a:ext cx="0" cy="2595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642131" y="4625558"/>
            <a:ext cx="65317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7529747" y="4625558"/>
            <a:ext cx="65317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2"/>
          <p:cNvSpPr txBox="1"/>
          <p:nvPr/>
        </p:nvSpPr>
        <p:spPr>
          <a:xfrm>
            <a:off x="533399" y="1161325"/>
            <a:ext cx="764952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REQUIREMENT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: given 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antenna characteristics 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to determine required bandwidth</a:t>
            </a:r>
          </a:p>
        </p:txBody>
      </p:sp>
    </p:spTree>
    <p:extLst>
      <p:ext uri="{BB962C8B-B14F-4D97-AF65-F5344CB8AC3E}">
        <p14:creationId xmlns:p14="http://schemas.microsoft.com/office/powerpoint/2010/main" val="82727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/>
      <p:bldP spid="19" grpId="0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Image Theory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61205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Gill Sans MT" panose="020B0502020104020203" pitchFamily="34" charset="0"/>
              </a:rPr>
              <a:t>Motivation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700" y="2012167"/>
            <a:ext cx="8602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radiation of antennas are determined by source and boundaries.  Therefore, it matters where an antenna is mounted on or what exists nearby.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43B7D-0BB1-41F7-B092-CFA449B9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>
                <a:latin typeface="Gill Sans MT" panose="020B0502020104020203" pitchFamily="34" charset="0"/>
              </a:rPr>
              <a:pPr/>
              <a:t>46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87171" y="3622573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Gill Sans MT" panose="020B0502020104020203" pitchFamily="34" charset="0"/>
              </a:rPr>
              <a:t>Example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675288" y="3633196"/>
            <a:ext cx="732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 segment of conducting copper wire that carries oscillating currents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2648" y="5044578"/>
            <a:ext cx="2438400" cy="2438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  <a:scene3d>
            <a:camera prst="isometricOffAxis2Top"/>
            <a:lightRig rig="fla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882140" y="4696879"/>
            <a:ext cx="45719" cy="45719"/>
          </a:xfrm>
          <a:prstGeom prst="ellipse">
            <a:avLst/>
          </a:prstGeom>
          <a:gradFill flip="none" rotWithShape="1">
            <a:gsLst>
              <a:gs pos="10000">
                <a:schemeClr val="bg1"/>
              </a:gs>
              <a:gs pos="46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scene3d>
            <a:camera prst="isometricOffAxis2Top"/>
            <a:lightRig rig="contrasting" dir="t"/>
          </a:scene3d>
          <a:sp3d extrusionH="1524000" prstMaterial="softEdge">
            <a:extrusionClr>
              <a:srgbClr val="CB7D6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2"/>
          <p:cNvSpPr txBox="1"/>
          <p:nvPr/>
        </p:nvSpPr>
        <p:spPr>
          <a:xfrm>
            <a:off x="338878" y="4133498"/>
            <a:ext cx="8271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Case I: the current is </a:t>
            </a:r>
            <a:r>
              <a:rPr lang="en-US" altLang="zh-CN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vertically placed </a:t>
            </a: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above an </a:t>
            </a:r>
            <a:r>
              <a:rPr lang="en-US" altLang="zh-CN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infinitely large</a:t>
            </a: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PEC plate.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905000" y="6172200"/>
            <a:ext cx="0" cy="1524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385762" y="6587704"/>
            <a:ext cx="894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Gill Sans MT" panose="020B0502020104020203" pitchFamily="34" charset="0"/>
                <a:cs typeface="Times New Roman" panose="02020603050405020304" pitchFamily="18" charset="0"/>
              </a:rPr>
              <a:t>PEC plate</a:t>
            </a:r>
            <a:endParaRPr lang="zh-CN" altLang="en-US" sz="14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372168" y="5009171"/>
            <a:ext cx="1399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Conducting wire</a:t>
            </a:r>
            <a:endParaRPr lang="zh-CN" altLang="en-US" sz="1400" dirty="0"/>
          </a:p>
        </p:txBody>
      </p:sp>
      <p:sp>
        <p:nvSpPr>
          <p:cNvPr id="35" name="矩形 34"/>
          <p:cNvSpPr/>
          <p:nvPr/>
        </p:nvSpPr>
        <p:spPr>
          <a:xfrm>
            <a:off x="2551630" y="5352355"/>
            <a:ext cx="1353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Gill Sans MT" panose="020B0502020104020203" pitchFamily="34" charset="0"/>
                <a:cs typeface="Times New Roman" panose="02020603050405020304" pitchFamily="18" charset="0"/>
              </a:rPr>
              <a:t>Feeding </a:t>
            </a:r>
            <a:r>
              <a:rPr lang="en-US" altLang="zh-CN" sz="1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gap </a:t>
            </a:r>
          </a:p>
          <a:p>
            <a:r>
              <a:rPr lang="en-US" altLang="zh-CN" sz="1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(voltage source)</a:t>
            </a:r>
            <a:endParaRPr lang="zh-CN" altLang="en-US" sz="14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057400" y="5792511"/>
            <a:ext cx="533400" cy="45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2089466" y="5298597"/>
            <a:ext cx="282702" cy="222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177184" y="4661845"/>
            <a:ext cx="2389371" cy="1523055"/>
            <a:chOff x="177184" y="4661845"/>
            <a:chExt cx="2389371" cy="1523055"/>
          </a:xfrm>
        </p:grpSpPr>
        <p:sp>
          <p:nvSpPr>
            <p:cNvPr id="43" name="矩形 42"/>
            <p:cNvSpPr/>
            <p:nvPr/>
          </p:nvSpPr>
          <p:spPr>
            <a:xfrm>
              <a:off x="177184" y="4661845"/>
              <a:ext cx="13864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Gill Sans MT" panose="020B0502020104020203" pitchFamily="34" charset="0"/>
                  <a:cs typeface="Times New Roman" panose="02020603050405020304" pitchFamily="18" charset="0"/>
                </a:rPr>
                <a:t>Electric currents</a:t>
              </a:r>
              <a:endParaRPr lang="zh-CN" altLang="en-US" sz="1400" dirty="0"/>
            </a:p>
          </p:txBody>
        </p:sp>
        <p:cxnSp>
          <p:nvCxnSpPr>
            <p:cNvPr id="49" name="直接箭头连接符 48"/>
            <p:cNvCxnSpPr/>
            <p:nvPr/>
          </p:nvCxnSpPr>
          <p:spPr>
            <a:xfrm flipV="1">
              <a:off x="1840207" y="4742598"/>
              <a:ext cx="0" cy="138372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弧形 50"/>
            <p:cNvSpPr/>
            <p:nvPr/>
          </p:nvSpPr>
          <p:spPr>
            <a:xfrm rot="16200000">
              <a:off x="1239577" y="4857922"/>
              <a:ext cx="1510956" cy="1143000"/>
            </a:xfrm>
            <a:prstGeom prst="arc">
              <a:avLst>
                <a:gd name="adj1" fmla="val 11439972"/>
                <a:gd name="adj2" fmla="val 20928768"/>
              </a:avLst>
            </a:prstGeom>
            <a:ln w="28575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Box 2"/>
          <p:cNvSpPr txBox="1"/>
          <p:nvPr/>
        </p:nvSpPr>
        <p:spPr>
          <a:xfrm>
            <a:off x="4000214" y="4609061"/>
            <a:ext cx="521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Simplified model    </a:t>
            </a:r>
            <a:r>
              <a:rPr lang="en-US" sz="12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Arrow shows direction of current flow</a:t>
            </a:r>
            <a:endParaRPr lang="en-US" sz="12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4495800" y="5189169"/>
            <a:ext cx="4373732" cy="1287887"/>
            <a:chOff x="4495800" y="5189169"/>
            <a:chExt cx="4373732" cy="1287887"/>
          </a:xfrm>
        </p:grpSpPr>
        <p:cxnSp>
          <p:nvCxnSpPr>
            <p:cNvPr id="53" name="直接箭头连接符 52"/>
            <p:cNvCxnSpPr/>
            <p:nvPr/>
          </p:nvCxnSpPr>
          <p:spPr>
            <a:xfrm flipV="1">
              <a:off x="6574249" y="5398113"/>
              <a:ext cx="0" cy="97520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5535842" y="5189169"/>
              <a:ext cx="7932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Gill Sans MT" panose="020B0502020104020203" pitchFamily="34" charset="0"/>
                  <a:cs typeface="Times New Roman" panose="02020603050405020304" pitchFamily="18" charset="0"/>
                </a:rPr>
                <a:t>Electric </a:t>
              </a:r>
            </a:p>
            <a:p>
              <a:r>
                <a:rPr lang="en-US" altLang="zh-CN" sz="1400" dirty="0" smtClean="0">
                  <a:latin typeface="Gill Sans MT" panose="020B0502020104020203" pitchFamily="34" charset="0"/>
                  <a:cs typeface="Times New Roman" panose="02020603050405020304" pitchFamily="18" charset="0"/>
                </a:rPr>
                <a:t>currents</a:t>
              </a:r>
              <a:endParaRPr lang="zh-CN" altLang="en-US" sz="1400" dirty="0"/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4495800" y="6477056"/>
              <a:ext cx="4373732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直接箭头连接符 59"/>
          <p:cNvCxnSpPr/>
          <p:nvPr/>
        </p:nvCxnSpPr>
        <p:spPr>
          <a:xfrm flipH="1" flipV="1">
            <a:off x="2966091" y="6536398"/>
            <a:ext cx="419671" cy="205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4264888" y="6587704"/>
            <a:ext cx="350385" cy="21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815456" y="6604835"/>
            <a:ext cx="1404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To be continued.</a:t>
            </a:r>
            <a:endParaRPr lang="zh-CN" altLang="en-US" sz="14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TextBox 7"/>
          <p:cNvSpPr txBox="1"/>
          <p:nvPr/>
        </p:nvSpPr>
        <p:spPr>
          <a:xfrm>
            <a:off x="152400" y="2726994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latin typeface="Gill Sans MT" panose="020B0502020104020203" pitchFamily="34" charset="0"/>
              </a:rPr>
              <a:t>Definition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80" name="TextBox 2"/>
          <p:cNvSpPr txBox="1"/>
          <p:nvPr/>
        </p:nvSpPr>
        <p:spPr>
          <a:xfrm>
            <a:off x="261971" y="3163712"/>
            <a:ext cx="8602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effect </a:t>
            </a:r>
            <a:r>
              <a:rPr lang="en-US" sz="2000" dirty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of a boundary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on</a:t>
            </a: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antenna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far field</a:t>
            </a: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can be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replaced</a:t>
            </a: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by a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virtual source</a:t>
            </a:r>
            <a:endParaRPr lang="en-US" sz="2000" dirty="0">
              <a:solidFill>
                <a:srgbClr val="C00000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TextBox 2"/>
          <p:cNvSpPr txBox="1"/>
          <p:nvPr/>
        </p:nvSpPr>
        <p:spPr>
          <a:xfrm>
            <a:off x="4000214" y="632031"/>
            <a:ext cx="16764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IMPORTANT</a:t>
            </a:r>
            <a:endParaRPr lang="en-US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Image Theory (monopole)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590975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Gill Sans MT" panose="020B0502020104020203" pitchFamily="34" charset="0"/>
              </a:rPr>
              <a:t>Motivation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843" y="1980279"/>
            <a:ext cx="5581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far-field radiation characteristics of antennas are determined by source and boundaries.  Therefore, it matters where an antenna is mounted on or what exists nearby.</a:t>
            </a:r>
            <a:endParaRPr lang="en-US" sz="16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43B7D-0BB1-41F7-B092-CFA449B9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>
                <a:latin typeface="Gill Sans MT" panose="020B0502020104020203" pitchFamily="34" charset="0"/>
              </a:rPr>
              <a:pPr/>
              <a:t>47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80264" y="2868911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Gill Sans MT" panose="020B0502020104020203" pitchFamily="34" charset="0"/>
              </a:rPr>
              <a:t>Example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6096000" y="3461570"/>
            <a:ext cx="3199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 segment of conducting copper wire that carries oscillating currents</a:t>
            </a:r>
            <a:endParaRPr lang="en-US" sz="16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2"/>
          <p:cNvSpPr txBox="1"/>
          <p:nvPr/>
        </p:nvSpPr>
        <p:spPr>
          <a:xfrm>
            <a:off x="139700" y="3271452"/>
            <a:ext cx="5299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 segment of current vertically placed above an </a:t>
            </a:r>
            <a:r>
              <a:rPr lang="en-US" altLang="zh-CN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infinitely large</a:t>
            </a: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PEC plate.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TextBox 2"/>
          <p:cNvSpPr txBox="1"/>
          <p:nvPr/>
        </p:nvSpPr>
        <p:spPr>
          <a:xfrm>
            <a:off x="139700" y="3981769"/>
            <a:ext cx="671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From original problem to equivalent problem</a:t>
            </a:r>
            <a:endParaRPr lang="en-US" sz="1200" b="1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39346" y="4370498"/>
            <a:ext cx="2068866" cy="1190697"/>
            <a:chOff x="292100" y="4610971"/>
            <a:chExt cx="2068866" cy="1190697"/>
          </a:xfrm>
        </p:grpSpPr>
        <p:cxnSp>
          <p:nvCxnSpPr>
            <p:cNvPr id="53" name="直接箭头连接符 52"/>
            <p:cNvCxnSpPr/>
            <p:nvPr/>
          </p:nvCxnSpPr>
          <p:spPr>
            <a:xfrm flipV="1">
              <a:off x="1330507" y="5037001"/>
              <a:ext cx="0" cy="66092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292100" y="4610971"/>
              <a:ext cx="7665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latin typeface="Gill Sans MT" panose="020B0502020104020203" pitchFamily="34" charset="0"/>
                  <a:cs typeface="Times New Roman" panose="02020603050405020304" pitchFamily="18" charset="0"/>
                </a:rPr>
                <a:t>Original</a:t>
              </a:r>
              <a:endParaRPr lang="zh-CN" altLang="en-US" sz="1400" dirty="0"/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318858" y="5801668"/>
              <a:ext cx="2042108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27" y="1627683"/>
            <a:ext cx="3178832" cy="18120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grpSp>
        <p:nvGrpSpPr>
          <p:cNvPr id="33" name="组合 32"/>
          <p:cNvGrpSpPr/>
          <p:nvPr/>
        </p:nvGrpSpPr>
        <p:grpSpPr>
          <a:xfrm>
            <a:off x="2417728" y="4636935"/>
            <a:ext cx="2386993" cy="924260"/>
            <a:chOff x="2538028" y="4877408"/>
            <a:chExt cx="2386993" cy="924260"/>
          </a:xfrm>
        </p:grpSpPr>
        <p:sp>
          <p:nvSpPr>
            <p:cNvPr id="67" name="右箭头 66"/>
            <p:cNvSpPr/>
            <p:nvPr/>
          </p:nvSpPr>
          <p:spPr>
            <a:xfrm>
              <a:off x="2538028" y="5224758"/>
              <a:ext cx="277740" cy="2649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882913" y="4877408"/>
              <a:ext cx="2042108" cy="924260"/>
              <a:chOff x="2882913" y="5031144"/>
              <a:chExt cx="2042108" cy="924260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2882913" y="5955404"/>
                <a:ext cx="2042108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3744374" y="5532477"/>
                <a:ext cx="319185" cy="31918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</a:t>
                </a:r>
                <a:endPara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744373" y="5031144"/>
                <a:ext cx="319185" cy="319185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 smtClean="0"/>
                  <a:t>-</a:t>
                </a:r>
                <a:endParaRPr lang="zh-CN" altLang="en-US" sz="3200" b="1" dirty="0"/>
              </a:p>
            </p:txBody>
          </p:sp>
        </p:grpSp>
      </p:grpSp>
      <p:grpSp>
        <p:nvGrpSpPr>
          <p:cNvPr id="140" name="组合 139"/>
          <p:cNvGrpSpPr/>
          <p:nvPr/>
        </p:nvGrpSpPr>
        <p:grpSpPr>
          <a:xfrm>
            <a:off x="4837483" y="4664209"/>
            <a:ext cx="2264114" cy="879845"/>
            <a:chOff x="5519739" y="4904682"/>
            <a:chExt cx="2264114" cy="879845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741745" y="5784527"/>
              <a:ext cx="204210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组合 137"/>
            <p:cNvGrpSpPr/>
            <p:nvPr/>
          </p:nvGrpSpPr>
          <p:grpSpPr>
            <a:xfrm>
              <a:off x="5519739" y="4904682"/>
              <a:ext cx="2110562" cy="877117"/>
              <a:chOff x="5519739" y="4904682"/>
              <a:chExt cx="2110562" cy="877117"/>
            </a:xfrm>
          </p:grpSpPr>
          <p:sp>
            <p:nvSpPr>
              <p:cNvPr id="78" name="右箭头 77"/>
              <p:cNvSpPr/>
              <p:nvPr/>
            </p:nvSpPr>
            <p:spPr>
              <a:xfrm>
                <a:off x="5519739" y="5246271"/>
                <a:ext cx="303455" cy="26493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6603205" y="4904682"/>
                <a:ext cx="319185" cy="319185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–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6603206" y="5399723"/>
                <a:ext cx="319185" cy="31918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</a:t>
                </a:r>
                <a:endPara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5905975" y="5016445"/>
                <a:ext cx="697230" cy="764153"/>
                <a:chOff x="3143250" y="5048250"/>
                <a:chExt cx="697230" cy="764153"/>
              </a:xfrm>
            </p:grpSpPr>
            <p:sp>
              <p:nvSpPr>
                <p:cNvPr id="105" name="任意多边形 104"/>
                <p:cNvSpPr/>
                <p:nvPr/>
              </p:nvSpPr>
              <p:spPr>
                <a:xfrm>
                  <a:off x="3348485" y="5195888"/>
                  <a:ext cx="480565" cy="590550"/>
                </a:xfrm>
                <a:custGeom>
                  <a:avLst/>
                  <a:gdLst>
                    <a:gd name="connsiteX0" fmla="*/ 480565 w 480565"/>
                    <a:gd name="connsiteY0" fmla="*/ 0 h 590550"/>
                    <a:gd name="connsiteX1" fmla="*/ 175765 w 480565"/>
                    <a:gd name="connsiteY1" fmla="*/ 142875 h 590550"/>
                    <a:gd name="connsiteX2" fmla="*/ 18603 w 480565"/>
                    <a:gd name="connsiteY2" fmla="*/ 471487 h 590550"/>
                    <a:gd name="connsiteX3" fmla="*/ 9078 w 480565"/>
                    <a:gd name="connsiteY3" fmla="*/ 590550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0565" h="590550">
                      <a:moveTo>
                        <a:pt x="480565" y="0"/>
                      </a:moveTo>
                      <a:cubicBezTo>
                        <a:pt x="366662" y="32147"/>
                        <a:pt x="252759" y="64294"/>
                        <a:pt x="175765" y="142875"/>
                      </a:cubicBezTo>
                      <a:cubicBezTo>
                        <a:pt x="98771" y="221456"/>
                        <a:pt x="46384" y="396875"/>
                        <a:pt x="18603" y="471487"/>
                      </a:cubicBezTo>
                      <a:cubicBezTo>
                        <a:pt x="-9178" y="546100"/>
                        <a:pt x="-50" y="568325"/>
                        <a:pt x="9078" y="59055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head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06" name="组合 105"/>
                <p:cNvGrpSpPr/>
                <p:nvPr/>
              </p:nvGrpSpPr>
              <p:grpSpPr>
                <a:xfrm>
                  <a:off x="3143250" y="5048250"/>
                  <a:ext cx="697230" cy="764153"/>
                  <a:chOff x="3143250" y="5048250"/>
                  <a:chExt cx="697230" cy="764153"/>
                </a:xfrm>
              </p:grpSpPr>
              <p:sp>
                <p:nvSpPr>
                  <p:cNvPr id="107" name="任意多边形 106"/>
                  <p:cNvSpPr/>
                  <p:nvPr/>
                </p:nvSpPr>
                <p:spPr>
                  <a:xfrm>
                    <a:off x="3562184" y="5557962"/>
                    <a:ext cx="174929" cy="222636"/>
                  </a:xfrm>
                  <a:custGeom>
                    <a:avLst/>
                    <a:gdLst>
                      <a:gd name="connsiteX0" fmla="*/ 174929 w 174929"/>
                      <a:gd name="connsiteY0" fmla="*/ 0 h 222636"/>
                      <a:gd name="connsiteX1" fmla="*/ 55659 w 174929"/>
                      <a:gd name="connsiteY1" fmla="*/ 71561 h 222636"/>
                      <a:gd name="connsiteX2" fmla="*/ 0 w 174929"/>
                      <a:gd name="connsiteY2" fmla="*/ 222636 h 222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4929" h="222636">
                        <a:moveTo>
                          <a:pt x="174929" y="0"/>
                        </a:moveTo>
                        <a:cubicBezTo>
                          <a:pt x="129871" y="17227"/>
                          <a:pt x="84814" y="34455"/>
                          <a:pt x="55659" y="71561"/>
                        </a:cubicBezTo>
                        <a:cubicBezTo>
                          <a:pt x="26504" y="108667"/>
                          <a:pt x="13252" y="165651"/>
                          <a:pt x="0" y="222636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" name="任意多边形 107"/>
                  <p:cNvSpPr/>
                  <p:nvPr/>
                </p:nvSpPr>
                <p:spPr>
                  <a:xfrm>
                    <a:off x="3720012" y="5685183"/>
                    <a:ext cx="120468" cy="127220"/>
                  </a:xfrm>
                  <a:custGeom>
                    <a:avLst/>
                    <a:gdLst>
                      <a:gd name="connsiteX0" fmla="*/ 120468 w 120468"/>
                      <a:gd name="connsiteY0" fmla="*/ 0 h 127220"/>
                      <a:gd name="connsiteX1" fmla="*/ 17101 w 120468"/>
                      <a:gd name="connsiteY1" fmla="*/ 39756 h 127220"/>
                      <a:gd name="connsiteX2" fmla="*/ 1198 w 120468"/>
                      <a:gd name="connsiteY2" fmla="*/ 127220 h 127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468" h="127220">
                        <a:moveTo>
                          <a:pt x="120468" y="0"/>
                        </a:moveTo>
                        <a:cubicBezTo>
                          <a:pt x="78723" y="9276"/>
                          <a:pt x="36979" y="18553"/>
                          <a:pt x="17101" y="39756"/>
                        </a:cubicBezTo>
                        <a:cubicBezTo>
                          <a:pt x="-2777" y="60959"/>
                          <a:pt x="-790" y="94089"/>
                          <a:pt x="1198" y="127220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 108"/>
                  <p:cNvSpPr/>
                  <p:nvPr/>
                </p:nvSpPr>
                <p:spPr>
                  <a:xfrm>
                    <a:off x="3143250" y="5048250"/>
                    <a:ext cx="581025" cy="742950"/>
                  </a:xfrm>
                  <a:custGeom>
                    <a:avLst/>
                    <a:gdLst>
                      <a:gd name="connsiteX0" fmla="*/ 581025 w 581025"/>
                      <a:gd name="connsiteY0" fmla="*/ 0 h 742950"/>
                      <a:gd name="connsiteX1" fmla="*/ 138113 w 581025"/>
                      <a:gd name="connsiteY1" fmla="*/ 209550 h 742950"/>
                      <a:gd name="connsiteX2" fmla="*/ 0 w 581025"/>
                      <a:gd name="connsiteY2" fmla="*/ 742950 h 74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81025" h="742950">
                        <a:moveTo>
                          <a:pt x="581025" y="0"/>
                        </a:moveTo>
                        <a:cubicBezTo>
                          <a:pt x="407987" y="42862"/>
                          <a:pt x="234950" y="85725"/>
                          <a:pt x="138113" y="209550"/>
                        </a:cubicBezTo>
                        <a:cubicBezTo>
                          <a:pt x="41276" y="333375"/>
                          <a:pt x="20638" y="538162"/>
                          <a:pt x="0" y="742950"/>
                        </a:cubicBezTo>
                      </a:path>
                    </a:pathLst>
                  </a:custGeom>
                  <a:noFill/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head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0" name="组合 109"/>
              <p:cNvGrpSpPr/>
              <p:nvPr/>
            </p:nvGrpSpPr>
            <p:grpSpPr>
              <a:xfrm flipH="1">
                <a:off x="6933071" y="5017646"/>
                <a:ext cx="697230" cy="764153"/>
                <a:chOff x="3143250" y="5048250"/>
                <a:chExt cx="697230" cy="764153"/>
              </a:xfrm>
            </p:grpSpPr>
            <p:sp>
              <p:nvSpPr>
                <p:cNvPr id="111" name="任意多边形 110"/>
                <p:cNvSpPr/>
                <p:nvPr/>
              </p:nvSpPr>
              <p:spPr>
                <a:xfrm>
                  <a:off x="3348485" y="5195888"/>
                  <a:ext cx="480565" cy="590550"/>
                </a:xfrm>
                <a:custGeom>
                  <a:avLst/>
                  <a:gdLst>
                    <a:gd name="connsiteX0" fmla="*/ 480565 w 480565"/>
                    <a:gd name="connsiteY0" fmla="*/ 0 h 590550"/>
                    <a:gd name="connsiteX1" fmla="*/ 175765 w 480565"/>
                    <a:gd name="connsiteY1" fmla="*/ 142875 h 590550"/>
                    <a:gd name="connsiteX2" fmla="*/ 18603 w 480565"/>
                    <a:gd name="connsiteY2" fmla="*/ 471487 h 590550"/>
                    <a:gd name="connsiteX3" fmla="*/ 9078 w 480565"/>
                    <a:gd name="connsiteY3" fmla="*/ 590550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0565" h="590550">
                      <a:moveTo>
                        <a:pt x="480565" y="0"/>
                      </a:moveTo>
                      <a:cubicBezTo>
                        <a:pt x="366662" y="32147"/>
                        <a:pt x="252759" y="64294"/>
                        <a:pt x="175765" y="142875"/>
                      </a:cubicBezTo>
                      <a:cubicBezTo>
                        <a:pt x="98771" y="221456"/>
                        <a:pt x="46384" y="396875"/>
                        <a:pt x="18603" y="471487"/>
                      </a:cubicBezTo>
                      <a:cubicBezTo>
                        <a:pt x="-9178" y="546100"/>
                        <a:pt x="-50" y="568325"/>
                        <a:pt x="9078" y="59055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head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2" name="组合 111"/>
                <p:cNvGrpSpPr/>
                <p:nvPr/>
              </p:nvGrpSpPr>
              <p:grpSpPr>
                <a:xfrm>
                  <a:off x="3143250" y="5048250"/>
                  <a:ext cx="697230" cy="764153"/>
                  <a:chOff x="3143250" y="5048250"/>
                  <a:chExt cx="697230" cy="764153"/>
                </a:xfrm>
              </p:grpSpPr>
              <p:sp>
                <p:nvSpPr>
                  <p:cNvPr id="113" name="任意多边形 112"/>
                  <p:cNvSpPr/>
                  <p:nvPr/>
                </p:nvSpPr>
                <p:spPr>
                  <a:xfrm>
                    <a:off x="3562184" y="5557962"/>
                    <a:ext cx="174929" cy="222636"/>
                  </a:xfrm>
                  <a:custGeom>
                    <a:avLst/>
                    <a:gdLst>
                      <a:gd name="connsiteX0" fmla="*/ 174929 w 174929"/>
                      <a:gd name="connsiteY0" fmla="*/ 0 h 222636"/>
                      <a:gd name="connsiteX1" fmla="*/ 55659 w 174929"/>
                      <a:gd name="connsiteY1" fmla="*/ 71561 h 222636"/>
                      <a:gd name="connsiteX2" fmla="*/ 0 w 174929"/>
                      <a:gd name="connsiteY2" fmla="*/ 222636 h 222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4929" h="222636">
                        <a:moveTo>
                          <a:pt x="174929" y="0"/>
                        </a:moveTo>
                        <a:cubicBezTo>
                          <a:pt x="129871" y="17227"/>
                          <a:pt x="84814" y="34455"/>
                          <a:pt x="55659" y="71561"/>
                        </a:cubicBezTo>
                        <a:cubicBezTo>
                          <a:pt x="26504" y="108667"/>
                          <a:pt x="13252" y="165651"/>
                          <a:pt x="0" y="222636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任意多边形 113"/>
                  <p:cNvSpPr/>
                  <p:nvPr/>
                </p:nvSpPr>
                <p:spPr>
                  <a:xfrm>
                    <a:off x="3720012" y="5685183"/>
                    <a:ext cx="120468" cy="127220"/>
                  </a:xfrm>
                  <a:custGeom>
                    <a:avLst/>
                    <a:gdLst>
                      <a:gd name="connsiteX0" fmla="*/ 120468 w 120468"/>
                      <a:gd name="connsiteY0" fmla="*/ 0 h 127220"/>
                      <a:gd name="connsiteX1" fmla="*/ 17101 w 120468"/>
                      <a:gd name="connsiteY1" fmla="*/ 39756 h 127220"/>
                      <a:gd name="connsiteX2" fmla="*/ 1198 w 120468"/>
                      <a:gd name="connsiteY2" fmla="*/ 127220 h 127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468" h="127220">
                        <a:moveTo>
                          <a:pt x="120468" y="0"/>
                        </a:moveTo>
                        <a:cubicBezTo>
                          <a:pt x="78723" y="9276"/>
                          <a:pt x="36979" y="18553"/>
                          <a:pt x="17101" y="39756"/>
                        </a:cubicBezTo>
                        <a:cubicBezTo>
                          <a:pt x="-2777" y="60959"/>
                          <a:pt x="-790" y="94089"/>
                          <a:pt x="1198" y="127220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5" name="任意多边形 114"/>
                  <p:cNvSpPr/>
                  <p:nvPr/>
                </p:nvSpPr>
                <p:spPr>
                  <a:xfrm>
                    <a:off x="3143250" y="5048250"/>
                    <a:ext cx="581025" cy="742950"/>
                  </a:xfrm>
                  <a:custGeom>
                    <a:avLst/>
                    <a:gdLst>
                      <a:gd name="connsiteX0" fmla="*/ 581025 w 581025"/>
                      <a:gd name="connsiteY0" fmla="*/ 0 h 742950"/>
                      <a:gd name="connsiteX1" fmla="*/ 138113 w 581025"/>
                      <a:gd name="connsiteY1" fmla="*/ 209550 h 742950"/>
                      <a:gd name="connsiteX2" fmla="*/ 0 w 581025"/>
                      <a:gd name="connsiteY2" fmla="*/ 742950 h 74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81025" h="742950">
                        <a:moveTo>
                          <a:pt x="581025" y="0"/>
                        </a:moveTo>
                        <a:cubicBezTo>
                          <a:pt x="407987" y="42862"/>
                          <a:pt x="234950" y="85725"/>
                          <a:pt x="138113" y="209550"/>
                        </a:cubicBezTo>
                        <a:cubicBezTo>
                          <a:pt x="41276" y="333375"/>
                          <a:pt x="20638" y="538162"/>
                          <a:pt x="0" y="742950"/>
                        </a:cubicBezTo>
                      </a:path>
                    </a:pathLst>
                  </a:custGeom>
                  <a:noFill/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head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36" name="组合 135"/>
          <p:cNvGrpSpPr/>
          <p:nvPr/>
        </p:nvGrpSpPr>
        <p:grpSpPr>
          <a:xfrm>
            <a:off x="3022950" y="4804665"/>
            <a:ext cx="1506402" cy="772532"/>
            <a:chOff x="3143250" y="5048250"/>
            <a:chExt cx="1506402" cy="772532"/>
          </a:xfrm>
        </p:grpSpPr>
        <p:sp>
          <p:nvSpPr>
            <p:cNvPr id="128" name="任意多边形 127"/>
            <p:cNvSpPr/>
            <p:nvPr/>
          </p:nvSpPr>
          <p:spPr>
            <a:xfrm>
              <a:off x="3348485" y="5195888"/>
              <a:ext cx="480565" cy="590550"/>
            </a:xfrm>
            <a:custGeom>
              <a:avLst/>
              <a:gdLst>
                <a:gd name="connsiteX0" fmla="*/ 480565 w 480565"/>
                <a:gd name="connsiteY0" fmla="*/ 0 h 590550"/>
                <a:gd name="connsiteX1" fmla="*/ 175765 w 480565"/>
                <a:gd name="connsiteY1" fmla="*/ 142875 h 590550"/>
                <a:gd name="connsiteX2" fmla="*/ 18603 w 480565"/>
                <a:gd name="connsiteY2" fmla="*/ 471487 h 590550"/>
                <a:gd name="connsiteX3" fmla="*/ 9078 w 480565"/>
                <a:gd name="connsiteY3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565" h="590550">
                  <a:moveTo>
                    <a:pt x="480565" y="0"/>
                  </a:moveTo>
                  <a:cubicBezTo>
                    <a:pt x="366662" y="32147"/>
                    <a:pt x="252759" y="64294"/>
                    <a:pt x="175765" y="142875"/>
                  </a:cubicBezTo>
                  <a:cubicBezTo>
                    <a:pt x="98771" y="221456"/>
                    <a:pt x="46384" y="396875"/>
                    <a:pt x="18603" y="471487"/>
                  </a:cubicBezTo>
                  <a:cubicBezTo>
                    <a:pt x="-9178" y="546100"/>
                    <a:pt x="-50" y="568325"/>
                    <a:pt x="9078" y="590550"/>
                  </a:cubicBezTo>
                </a:path>
              </a:pathLst>
            </a:custGeom>
            <a:noFill/>
            <a:ln>
              <a:solidFill>
                <a:schemeClr val="accent5">
                  <a:lumMod val="60000"/>
                  <a:lumOff val="40000"/>
                </a:schemeClr>
              </a:solidFill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3562184" y="5557962"/>
              <a:ext cx="174929" cy="222636"/>
            </a:xfrm>
            <a:custGeom>
              <a:avLst/>
              <a:gdLst>
                <a:gd name="connsiteX0" fmla="*/ 174929 w 174929"/>
                <a:gd name="connsiteY0" fmla="*/ 0 h 222636"/>
                <a:gd name="connsiteX1" fmla="*/ 55659 w 174929"/>
                <a:gd name="connsiteY1" fmla="*/ 71561 h 222636"/>
                <a:gd name="connsiteX2" fmla="*/ 0 w 174929"/>
                <a:gd name="connsiteY2" fmla="*/ 222636 h 2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929" h="222636">
                  <a:moveTo>
                    <a:pt x="174929" y="0"/>
                  </a:moveTo>
                  <a:cubicBezTo>
                    <a:pt x="129871" y="17227"/>
                    <a:pt x="84814" y="34455"/>
                    <a:pt x="55659" y="71561"/>
                  </a:cubicBezTo>
                  <a:cubicBezTo>
                    <a:pt x="26504" y="108667"/>
                    <a:pt x="13252" y="165651"/>
                    <a:pt x="0" y="222636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3720012" y="5685183"/>
              <a:ext cx="120468" cy="127220"/>
            </a:xfrm>
            <a:custGeom>
              <a:avLst/>
              <a:gdLst>
                <a:gd name="connsiteX0" fmla="*/ 120468 w 120468"/>
                <a:gd name="connsiteY0" fmla="*/ 0 h 127220"/>
                <a:gd name="connsiteX1" fmla="*/ 17101 w 120468"/>
                <a:gd name="connsiteY1" fmla="*/ 39756 h 127220"/>
                <a:gd name="connsiteX2" fmla="*/ 1198 w 120468"/>
                <a:gd name="connsiteY2" fmla="*/ 127220 h 12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68" h="127220">
                  <a:moveTo>
                    <a:pt x="120468" y="0"/>
                  </a:moveTo>
                  <a:cubicBezTo>
                    <a:pt x="78723" y="9276"/>
                    <a:pt x="36979" y="18553"/>
                    <a:pt x="17101" y="39756"/>
                  </a:cubicBezTo>
                  <a:cubicBezTo>
                    <a:pt x="-2777" y="60959"/>
                    <a:pt x="-790" y="94089"/>
                    <a:pt x="1198" y="127220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143250" y="5048250"/>
              <a:ext cx="581025" cy="742950"/>
            </a:xfrm>
            <a:custGeom>
              <a:avLst/>
              <a:gdLst>
                <a:gd name="connsiteX0" fmla="*/ 581025 w 581025"/>
                <a:gd name="connsiteY0" fmla="*/ 0 h 742950"/>
                <a:gd name="connsiteX1" fmla="*/ 138113 w 581025"/>
                <a:gd name="connsiteY1" fmla="*/ 209550 h 742950"/>
                <a:gd name="connsiteX2" fmla="*/ 0 w 581025"/>
                <a:gd name="connsiteY2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025" h="742950">
                  <a:moveTo>
                    <a:pt x="581025" y="0"/>
                  </a:moveTo>
                  <a:cubicBezTo>
                    <a:pt x="407987" y="42862"/>
                    <a:pt x="234950" y="85725"/>
                    <a:pt x="138113" y="209550"/>
                  </a:cubicBezTo>
                  <a:cubicBezTo>
                    <a:pt x="41276" y="333375"/>
                    <a:pt x="20638" y="538162"/>
                    <a:pt x="0" y="742950"/>
                  </a:cubicBezTo>
                </a:path>
              </a:pathLst>
            </a:custGeom>
            <a:noFill/>
            <a:ln>
              <a:solidFill>
                <a:schemeClr val="accent5">
                  <a:lumMod val="60000"/>
                  <a:lumOff val="40000"/>
                </a:schemeClr>
              </a:solidFill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 flipH="1">
              <a:off x="3963852" y="5204267"/>
              <a:ext cx="480565" cy="590550"/>
            </a:xfrm>
            <a:custGeom>
              <a:avLst/>
              <a:gdLst>
                <a:gd name="connsiteX0" fmla="*/ 480565 w 480565"/>
                <a:gd name="connsiteY0" fmla="*/ 0 h 590550"/>
                <a:gd name="connsiteX1" fmla="*/ 175765 w 480565"/>
                <a:gd name="connsiteY1" fmla="*/ 142875 h 590550"/>
                <a:gd name="connsiteX2" fmla="*/ 18603 w 480565"/>
                <a:gd name="connsiteY2" fmla="*/ 471487 h 590550"/>
                <a:gd name="connsiteX3" fmla="*/ 9078 w 480565"/>
                <a:gd name="connsiteY3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565" h="590550">
                  <a:moveTo>
                    <a:pt x="480565" y="0"/>
                  </a:moveTo>
                  <a:cubicBezTo>
                    <a:pt x="366662" y="32147"/>
                    <a:pt x="252759" y="64294"/>
                    <a:pt x="175765" y="142875"/>
                  </a:cubicBezTo>
                  <a:cubicBezTo>
                    <a:pt x="98771" y="221456"/>
                    <a:pt x="46384" y="396875"/>
                    <a:pt x="18603" y="471487"/>
                  </a:cubicBezTo>
                  <a:cubicBezTo>
                    <a:pt x="-9178" y="546100"/>
                    <a:pt x="-50" y="568325"/>
                    <a:pt x="9078" y="590550"/>
                  </a:cubicBezTo>
                </a:path>
              </a:pathLst>
            </a:custGeom>
            <a:noFill/>
            <a:ln>
              <a:solidFill>
                <a:schemeClr val="accent5">
                  <a:lumMod val="60000"/>
                  <a:lumOff val="40000"/>
                </a:schemeClr>
              </a:solidFill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 flipH="1">
              <a:off x="4055789" y="5566341"/>
              <a:ext cx="174929" cy="222636"/>
            </a:xfrm>
            <a:custGeom>
              <a:avLst/>
              <a:gdLst>
                <a:gd name="connsiteX0" fmla="*/ 174929 w 174929"/>
                <a:gd name="connsiteY0" fmla="*/ 0 h 222636"/>
                <a:gd name="connsiteX1" fmla="*/ 55659 w 174929"/>
                <a:gd name="connsiteY1" fmla="*/ 71561 h 222636"/>
                <a:gd name="connsiteX2" fmla="*/ 0 w 174929"/>
                <a:gd name="connsiteY2" fmla="*/ 222636 h 2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929" h="222636">
                  <a:moveTo>
                    <a:pt x="174929" y="0"/>
                  </a:moveTo>
                  <a:cubicBezTo>
                    <a:pt x="129871" y="17227"/>
                    <a:pt x="84814" y="34455"/>
                    <a:pt x="55659" y="71561"/>
                  </a:cubicBezTo>
                  <a:cubicBezTo>
                    <a:pt x="26504" y="108667"/>
                    <a:pt x="13252" y="165651"/>
                    <a:pt x="0" y="222636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 flipH="1">
              <a:off x="3952422" y="5693562"/>
              <a:ext cx="120468" cy="127220"/>
            </a:xfrm>
            <a:custGeom>
              <a:avLst/>
              <a:gdLst>
                <a:gd name="connsiteX0" fmla="*/ 120468 w 120468"/>
                <a:gd name="connsiteY0" fmla="*/ 0 h 127220"/>
                <a:gd name="connsiteX1" fmla="*/ 17101 w 120468"/>
                <a:gd name="connsiteY1" fmla="*/ 39756 h 127220"/>
                <a:gd name="connsiteX2" fmla="*/ 1198 w 120468"/>
                <a:gd name="connsiteY2" fmla="*/ 127220 h 12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68" h="127220">
                  <a:moveTo>
                    <a:pt x="120468" y="0"/>
                  </a:moveTo>
                  <a:cubicBezTo>
                    <a:pt x="78723" y="9276"/>
                    <a:pt x="36979" y="18553"/>
                    <a:pt x="17101" y="39756"/>
                  </a:cubicBezTo>
                  <a:cubicBezTo>
                    <a:pt x="-2777" y="60959"/>
                    <a:pt x="-790" y="94089"/>
                    <a:pt x="1198" y="127220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 flipH="1">
              <a:off x="4068627" y="5056629"/>
              <a:ext cx="581025" cy="742950"/>
            </a:xfrm>
            <a:custGeom>
              <a:avLst/>
              <a:gdLst>
                <a:gd name="connsiteX0" fmla="*/ 581025 w 581025"/>
                <a:gd name="connsiteY0" fmla="*/ 0 h 742950"/>
                <a:gd name="connsiteX1" fmla="*/ 138113 w 581025"/>
                <a:gd name="connsiteY1" fmla="*/ 209550 h 742950"/>
                <a:gd name="connsiteX2" fmla="*/ 0 w 581025"/>
                <a:gd name="connsiteY2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025" h="742950">
                  <a:moveTo>
                    <a:pt x="581025" y="0"/>
                  </a:moveTo>
                  <a:cubicBezTo>
                    <a:pt x="407987" y="42862"/>
                    <a:pt x="234950" y="85725"/>
                    <a:pt x="138113" y="209550"/>
                  </a:cubicBezTo>
                  <a:cubicBezTo>
                    <a:pt x="41276" y="333375"/>
                    <a:pt x="20638" y="538162"/>
                    <a:pt x="0" y="742950"/>
                  </a:cubicBezTo>
                </a:path>
              </a:pathLst>
            </a:custGeom>
            <a:noFill/>
            <a:ln>
              <a:solidFill>
                <a:schemeClr val="accent5">
                  <a:lumMod val="60000"/>
                  <a:lumOff val="40000"/>
                </a:schemeClr>
              </a:solidFill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223719" y="5585053"/>
            <a:ext cx="1724326" cy="838847"/>
            <a:chOff x="5905975" y="5825526"/>
            <a:chExt cx="1724326" cy="838847"/>
          </a:xfrm>
        </p:grpSpPr>
        <p:sp>
          <p:nvSpPr>
            <p:cNvPr id="93" name="椭圆 92"/>
            <p:cNvSpPr/>
            <p:nvPr/>
          </p:nvSpPr>
          <p:spPr>
            <a:xfrm>
              <a:off x="6603205" y="6345188"/>
              <a:ext cx="319185" cy="319185"/>
            </a:xfrm>
            <a:prstGeom prst="ellipse">
              <a:avLst/>
            </a:prstGeom>
            <a:solidFill>
              <a:schemeClr val="accent5">
                <a:alpha val="32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 flipV="1">
              <a:off x="5905975" y="5825526"/>
              <a:ext cx="1724326" cy="765354"/>
              <a:chOff x="6669104" y="6181151"/>
              <a:chExt cx="1724326" cy="765354"/>
            </a:xfrm>
          </p:grpSpPr>
          <p:grpSp>
            <p:nvGrpSpPr>
              <p:cNvPr id="116" name="组合 115"/>
              <p:cNvGrpSpPr/>
              <p:nvPr/>
            </p:nvGrpSpPr>
            <p:grpSpPr>
              <a:xfrm>
                <a:off x="6669104" y="6181151"/>
                <a:ext cx="697230" cy="764153"/>
                <a:chOff x="3143250" y="5048250"/>
                <a:chExt cx="697230" cy="764153"/>
              </a:xfrm>
            </p:grpSpPr>
            <p:sp>
              <p:nvSpPr>
                <p:cNvPr id="117" name="任意多边形 116"/>
                <p:cNvSpPr/>
                <p:nvPr/>
              </p:nvSpPr>
              <p:spPr>
                <a:xfrm>
                  <a:off x="3348485" y="5195888"/>
                  <a:ext cx="480565" cy="590550"/>
                </a:xfrm>
                <a:custGeom>
                  <a:avLst/>
                  <a:gdLst>
                    <a:gd name="connsiteX0" fmla="*/ 480565 w 480565"/>
                    <a:gd name="connsiteY0" fmla="*/ 0 h 590550"/>
                    <a:gd name="connsiteX1" fmla="*/ 175765 w 480565"/>
                    <a:gd name="connsiteY1" fmla="*/ 142875 h 590550"/>
                    <a:gd name="connsiteX2" fmla="*/ 18603 w 480565"/>
                    <a:gd name="connsiteY2" fmla="*/ 471487 h 590550"/>
                    <a:gd name="connsiteX3" fmla="*/ 9078 w 480565"/>
                    <a:gd name="connsiteY3" fmla="*/ 590550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0565" h="590550">
                      <a:moveTo>
                        <a:pt x="480565" y="0"/>
                      </a:moveTo>
                      <a:cubicBezTo>
                        <a:pt x="366662" y="32147"/>
                        <a:pt x="252759" y="64294"/>
                        <a:pt x="175765" y="142875"/>
                      </a:cubicBezTo>
                      <a:cubicBezTo>
                        <a:pt x="98771" y="221456"/>
                        <a:pt x="46384" y="396875"/>
                        <a:pt x="18603" y="471487"/>
                      </a:cubicBezTo>
                      <a:cubicBezTo>
                        <a:pt x="-9178" y="546100"/>
                        <a:pt x="-50" y="568325"/>
                        <a:pt x="9078" y="59055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  <a:headEnd type="none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8" name="组合 117"/>
                <p:cNvGrpSpPr/>
                <p:nvPr/>
              </p:nvGrpSpPr>
              <p:grpSpPr>
                <a:xfrm>
                  <a:off x="3143250" y="5048250"/>
                  <a:ext cx="697230" cy="764153"/>
                  <a:chOff x="3143250" y="5048250"/>
                  <a:chExt cx="697230" cy="764153"/>
                </a:xfrm>
              </p:grpSpPr>
              <p:sp>
                <p:nvSpPr>
                  <p:cNvPr id="119" name="任意多边形 118"/>
                  <p:cNvSpPr/>
                  <p:nvPr/>
                </p:nvSpPr>
                <p:spPr>
                  <a:xfrm>
                    <a:off x="3562184" y="5557962"/>
                    <a:ext cx="174929" cy="222636"/>
                  </a:xfrm>
                  <a:custGeom>
                    <a:avLst/>
                    <a:gdLst>
                      <a:gd name="connsiteX0" fmla="*/ 174929 w 174929"/>
                      <a:gd name="connsiteY0" fmla="*/ 0 h 222636"/>
                      <a:gd name="connsiteX1" fmla="*/ 55659 w 174929"/>
                      <a:gd name="connsiteY1" fmla="*/ 71561 h 222636"/>
                      <a:gd name="connsiteX2" fmla="*/ 0 w 174929"/>
                      <a:gd name="connsiteY2" fmla="*/ 222636 h 222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4929" h="222636">
                        <a:moveTo>
                          <a:pt x="174929" y="0"/>
                        </a:moveTo>
                        <a:cubicBezTo>
                          <a:pt x="129871" y="17227"/>
                          <a:pt x="84814" y="34455"/>
                          <a:pt x="55659" y="71561"/>
                        </a:cubicBezTo>
                        <a:cubicBezTo>
                          <a:pt x="26504" y="108667"/>
                          <a:pt x="13252" y="165651"/>
                          <a:pt x="0" y="222636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  <a:prstDash val="sysDash"/>
                    <a:headEnd type="stealt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0" name="任意多边形 119"/>
                  <p:cNvSpPr/>
                  <p:nvPr/>
                </p:nvSpPr>
                <p:spPr>
                  <a:xfrm>
                    <a:off x="3720012" y="5685183"/>
                    <a:ext cx="120468" cy="127220"/>
                  </a:xfrm>
                  <a:custGeom>
                    <a:avLst/>
                    <a:gdLst>
                      <a:gd name="connsiteX0" fmla="*/ 120468 w 120468"/>
                      <a:gd name="connsiteY0" fmla="*/ 0 h 127220"/>
                      <a:gd name="connsiteX1" fmla="*/ 17101 w 120468"/>
                      <a:gd name="connsiteY1" fmla="*/ 39756 h 127220"/>
                      <a:gd name="connsiteX2" fmla="*/ 1198 w 120468"/>
                      <a:gd name="connsiteY2" fmla="*/ 127220 h 127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468" h="127220">
                        <a:moveTo>
                          <a:pt x="120468" y="0"/>
                        </a:moveTo>
                        <a:cubicBezTo>
                          <a:pt x="78723" y="9276"/>
                          <a:pt x="36979" y="18553"/>
                          <a:pt x="17101" y="39756"/>
                        </a:cubicBezTo>
                        <a:cubicBezTo>
                          <a:pt x="-2777" y="60959"/>
                          <a:pt x="-790" y="94089"/>
                          <a:pt x="1198" y="127220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  <a:prstDash val="sysDash"/>
                    <a:headEnd type="stealt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1" name="任意多边形 120"/>
                  <p:cNvSpPr/>
                  <p:nvPr/>
                </p:nvSpPr>
                <p:spPr>
                  <a:xfrm>
                    <a:off x="3143250" y="5048250"/>
                    <a:ext cx="581025" cy="742950"/>
                  </a:xfrm>
                  <a:custGeom>
                    <a:avLst/>
                    <a:gdLst>
                      <a:gd name="connsiteX0" fmla="*/ 581025 w 581025"/>
                      <a:gd name="connsiteY0" fmla="*/ 0 h 742950"/>
                      <a:gd name="connsiteX1" fmla="*/ 138113 w 581025"/>
                      <a:gd name="connsiteY1" fmla="*/ 209550 h 742950"/>
                      <a:gd name="connsiteX2" fmla="*/ 0 w 581025"/>
                      <a:gd name="connsiteY2" fmla="*/ 742950 h 74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81025" h="742950">
                        <a:moveTo>
                          <a:pt x="581025" y="0"/>
                        </a:moveTo>
                        <a:cubicBezTo>
                          <a:pt x="407987" y="42862"/>
                          <a:pt x="234950" y="85725"/>
                          <a:pt x="138113" y="209550"/>
                        </a:cubicBezTo>
                        <a:cubicBezTo>
                          <a:pt x="41276" y="333375"/>
                          <a:pt x="20638" y="538162"/>
                          <a:pt x="0" y="742950"/>
                        </a:cubicBezTo>
                      </a:path>
                    </a:pathLst>
                  </a:custGeom>
                  <a:noFill/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ysDash"/>
                    <a:headEnd type="none"/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22" name="组合 121"/>
              <p:cNvGrpSpPr/>
              <p:nvPr/>
            </p:nvGrpSpPr>
            <p:grpSpPr>
              <a:xfrm flipH="1">
                <a:off x="7696200" y="6182352"/>
                <a:ext cx="697230" cy="764153"/>
                <a:chOff x="3143250" y="5048250"/>
                <a:chExt cx="697230" cy="764153"/>
              </a:xfrm>
            </p:grpSpPr>
            <p:sp>
              <p:nvSpPr>
                <p:cNvPr id="123" name="任意多边形 122"/>
                <p:cNvSpPr/>
                <p:nvPr/>
              </p:nvSpPr>
              <p:spPr>
                <a:xfrm>
                  <a:off x="3348485" y="5195888"/>
                  <a:ext cx="480565" cy="590550"/>
                </a:xfrm>
                <a:custGeom>
                  <a:avLst/>
                  <a:gdLst>
                    <a:gd name="connsiteX0" fmla="*/ 480565 w 480565"/>
                    <a:gd name="connsiteY0" fmla="*/ 0 h 590550"/>
                    <a:gd name="connsiteX1" fmla="*/ 175765 w 480565"/>
                    <a:gd name="connsiteY1" fmla="*/ 142875 h 590550"/>
                    <a:gd name="connsiteX2" fmla="*/ 18603 w 480565"/>
                    <a:gd name="connsiteY2" fmla="*/ 471487 h 590550"/>
                    <a:gd name="connsiteX3" fmla="*/ 9078 w 480565"/>
                    <a:gd name="connsiteY3" fmla="*/ 590550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0565" h="590550">
                      <a:moveTo>
                        <a:pt x="480565" y="0"/>
                      </a:moveTo>
                      <a:cubicBezTo>
                        <a:pt x="366662" y="32147"/>
                        <a:pt x="252759" y="64294"/>
                        <a:pt x="175765" y="142875"/>
                      </a:cubicBezTo>
                      <a:cubicBezTo>
                        <a:pt x="98771" y="221456"/>
                        <a:pt x="46384" y="396875"/>
                        <a:pt x="18603" y="471487"/>
                      </a:cubicBezTo>
                      <a:cubicBezTo>
                        <a:pt x="-9178" y="546100"/>
                        <a:pt x="-50" y="568325"/>
                        <a:pt x="9078" y="59055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  <a:headEnd type="none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4" name="组合 123"/>
                <p:cNvGrpSpPr/>
                <p:nvPr/>
              </p:nvGrpSpPr>
              <p:grpSpPr>
                <a:xfrm>
                  <a:off x="3143250" y="5048250"/>
                  <a:ext cx="697230" cy="764153"/>
                  <a:chOff x="3143250" y="5048250"/>
                  <a:chExt cx="697230" cy="764153"/>
                </a:xfrm>
              </p:grpSpPr>
              <p:sp>
                <p:nvSpPr>
                  <p:cNvPr id="125" name="任意多边形 124"/>
                  <p:cNvSpPr/>
                  <p:nvPr/>
                </p:nvSpPr>
                <p:spPr>
                  <a:xfrm>
                    <a:off x="3562184" y="5557962"/>
                    <a:ext cx="174929" cy="222636"/>
                  </a:xfrm>
                  <a:custGeom>
                    <a:avLst/>
                    <a:gdLst>
                      <a:gd name="connsiteX0" fmla="*/ 174929 w 174929"/>
                      <a:gd name="connsiteY0" fmla="*/ 0 h 222636"/>
                      <a:gd name="connsiteX1" fmla="*/ 55659 w 174929"/>
                      <a:gd name="connsiteY1" fmla="*/ 71561 h 222636"/>
                      <a:gd name="connsiteX2" fmla="*/ 0 w 174929"/>
                      <a:gd name="connsiteY2" fmla="*/ 222636 h 222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4929" h="222636">
                        <a:moveTo>
                          <a:pt x="174929" y="0"/>
                        </a:moveTo>
                        <a:cubicBezTo>
                          <a:pt x="129871" y="17227"/>
                          <a:pt x="84814" y="34455"/>
                          <a:pt x="55659" y="71561"/>
                        </a:cubicBezTo>
                        <a:cubicBezTo>
                          <a:pt x="26504" y="108667"/>
                          <a:pt x="13252" y="165651"/>
                          <a:pt x="0" y="222636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  <a:prstDash val="sysDash"/>
                    <a:headEnd type="stealt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6" name="任意多边形 125"/>
                  <p:cNvSpPr/>
                  <p:nvPr/>
                </p:nvSpPr>
                <p:spPr>
                  <a:xfrm>
                    <a:off x="3720012" y="5685183"/>
                    <a:ext cx="120468" cy="127220"/>
                  </a:xfrm>
                  <a:custGeom>
                    <a:avLst/>
                    <a:gdLst>
                      <a:gd name="connsiteX0" fmla="*/ 120468 w 120468"/>
                      <a:gd name="connsiteY0" fmla="*/ 0 h 127220"/>
                      <a:gd name="connsiteX1" fmla="*/ 17101 w 120468"/>
                      <a:gd name="connsiteY1" fmla="*/ 39756 h 127220"/>
                      <a:gd name="connsiteX2" fmla="*/ 1198 w 120468"/>
                      <a:gd name="connsiteY2" fmla="*/ 127220 h 127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468" h="127220">
                        <a:moveTo>
                          <a:pt x="120468" y="0"/>
                        </a:moveTo>
                        <a:cubicBezTo>
                          <a:pt x="78723" y="9276"/>
                          <a:pt x="36979" y="18553"/>
                          <a:pt x="17101" y="39756"/>
                        </a:cubicBezTo>
                        <a:cubicBezTo>
                          <a:pt x="-2777" y="60959"/>
                          <a:pt x="-790" y="94089"/>
                          <a:pt x="1198" y="127220"/>
                        </a:cubicBezTo>
                      </a:path>
                    </a:pathLst>
                  </a:custGeom>
                  <a:noFill/>
                  <a:ln>
                    <a:solidFill>
                      <a:srgbClr val="C00000"/>
                    </a:solidFill>
                    <a:prstDash val="sysDash"/>
                    <a:headEnd type="stealt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任意多边形 126"/>
                  <p:cNvSpPr/>
                  <p:nvPr/>
                </p:nvSpPr>
                <p:spPr>
                  <a:xfrm>
                    <a:off x="3143250" y="5048250"/>
                    <a:ext cx="581025" cy="742950"/>
                  </a:xfrm>
                  <a:custGeom>
                    <a:avLst/>
                    <a:gdLst>
                      <a:gd name="connsiteX0" fmla="*/ 581025 w 581025"/>
                      <a:gd name="connsiteY0" fmla="*/ 0 h 742950"/>
                      <a:gd name="connsiteX1" fmla="*/ 138113 w 581025"/>
                      <a:gd name="connsiteY1" fmla="*/ 209550 h 742950"/>
                      <a:gd name="connsiteX2" fmla="*/ 0 w 581025"/>
                      <a:gd name="connsiteY2" fmla="*/ 742950 h 74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81025" h="742950">
                        <a:moveTo>
                          <a:pt x="581025" y="0"/>
                        </a:moveTo>
                        <a:cubicBezTo>
                          <a:pt x="407987" y="42862"/>
                          <a:pt x="234950" y="85725"/>
                          <a:pt x="138113" y="209550"/>
                        </a:cubicBezTo>
                        <a:cubicBezTo>
                          <a:pt x="41276" y="333375"/>
                          <a:pt x="20638" y="538162"/>
                          <a:pt x="0" y="742950"/>
                        </a:cubicBezTo>
                      </a:path>
                    </a:pathLst>
                  </a:custGeom>
                  <a:noFill/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prstDash val="sysDash"/>
                    <a:headEnd type="none"/>
                    <a:tailEnd type="stealt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137" name="椭圆 136"/>
            <p:cNvSpPr/>
            <p:nvPr/>
          </p:nvSpPr>
          <p:spPr>
            <a:xfrm>
              <a:off x="6603205" y="5863167"/>
              <a:ext cx="319185" cy="319185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</a:t>
              </a:r>
              <a:endPara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41" name="直接连接符 140"/>
          <p:cNvCxnSpPr/>
          <p:nvPr/>
        </p:nvCxnSpPr>
        <p:spPr>
          <a:xfrm>
            <a:off x="4956544" y="5544054"/>
            <a:ext cx="2145053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>
            <a:off x="7189903" y="4860178"/>
            <a:ext cx="1562045" cy="1467779"/>
            <a:chOff x="7010400" y="5100651"/>
            <a:chExt cx="1562045" cy="1467779"/>
          </a:xfrm>
        </p:grpSpPr>
        <p:sp>
          <p:nvSpPr>
            <p:cNvPr id="143" name="右箭头 142"/>
            <p:cNvSpPr/>
            <p:nvPr/>
          </p:nvSpPr>
          <p:spPr>
            <a:xfrm>
              <a:off x="7010400" y="5201155"/>
              <a:ext cx="303455" cy="2649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8572445" y="5100651"/>
              <a:ext cx="0" cy="1467779"/>
              <a:chOff x="8572445" y="5100651"/>
              <a:chExt cx="0" cy="1467779"/>
            </a:xfrm>
          </p:grpSpPr>
          <p:cxnSp>
            <p:nvCxnSpPr>
              <p:cNvPr id="150" name="直接箭头连接符 149"/>
              <p:cNvCxnSpPr/>
              <p:nvPr/>
            </p:nvCxnSpPr>
            <p:spPr>
              <a:xfrm flipV="1">
                <a:off x="8572445" y="5100651"/>
                <a:ext cx="0" cy="66092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箭头连接符 151"/>
              <p:cNvCxnSpPr/>
              <p:nvPr/>
            </p:nvCxnSpPr>
            <p:spPr>
              <a:xfrm flipV="1">
                <a:off x="8572445" y="5907504"/>
                <a:ext cx="0" cy="66092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4" name="矩形 153"/>
          <p:cNvSpPr/>
          <p:nvPr/>
        </p:nvSpPr>
        <p:spPr>
          <a:xfrm>
            <a:off x="7613152" y="4250763"/>
            <a:ext cx="10384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Equivalent for upper space ONLY</a:t>
            </a:r>
            <a:endParaRPr lang="zh-CN" altLang="en-US" sz="1400" dirty="0"/>
          </a:p>
        </p:txBody>
      </p:sp>
      <p:sp>
        <p:nvSpPr>
          <p:cNvPr id="156" name="矩形 155"/>
          <p:cNvSpPr/>
          <p:nvPr/>
        </p:nvSpPr>
        <p:spPr>
          <a:xfrm>
            <a:off x="7524833" y="5894975"/>
            <a:ext cx="10384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Zero field for lower-half space</a:t>
            </a:r>
            <a:endParaRPr lang="zh-CN" altLang="en-US" sz="1400" dirty="0"/>
          </a:p>
        </p:txBody>
      </p:sp>
      <p:sp>
        <p:nvSpPr>
          <p:cNvPr id="158" name="TextBox 2"/>
          <p:cNvSpPr txBox="1"/>
          <p:nvPr/>
        </p:nvSpPr>
        <p:spPr>
          <a:xfrm>
            <a:off x="85013" y="5654973"/>
            <a:ext cx="5011820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An image current of same orientation is place</a:t>
            </a:r>
            <a:r>
              <a:rPr lang="en-US" altLang="zh-CN" sz="14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</a:t>
            </a:r>
            <a:r>
              <a:rPr lang="en-US" sz="14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below the ground, as if the total field </a:t>
            </a:r>
            <a:r>
              <a:rPr lang="en-US" altLang="zh-CN" sz="1400" u="sng" dirty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IN THE ORIGINAL </a:t>
            </a:r>
            <a:r>
              <a:rPr lang="en-US" altLang="zh-CN" sz="1400" u="sng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SPACE </a:t>
            </a:r>
            <a:r>
              <a:rPr lang="en-US" sz="14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was produced by both currents without the ground. However, </a:t>
            </a:r>
            <a:r>
              <a:rPr lang="en-US" sz="1400" u="sng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ZERO</a:t>
            </a:r>
            <a:r>
              <a:rPr lang="en-US" sz="14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is the field in the lower half space. (effect of ground is replaced by image source). Textbook </a:t>
            </a:r>
            <a:r>
              <a:rPr lang="en-US" altLang="zh-CN" sz="14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pp. 420 and Figure 9-15.</a:t>
            </a:r>
            <a:endParaRPr lang="en-US" sz="14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8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6" grpId="0"/>
      <p:bldP spid="15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Image Theory (monopole)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590975"/>
            <a:ext cx="557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Gill Sans MT" panose="020B0502020104020203" pitchFamily="34" charset="0"/>
              </a:rPr>
              <a:t>Important characteristics of </a:t>
            </a:r>
            <a:r>
              <a:rPr lang="en-US" altLang="zh-CN" sz="2000" b="1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λ/4</a:t>
            </a: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Gill Sans MT" panose="020B0502020104020203" pitchFamily="34" charset="0"/>
              </a:rPr>
              <a:t>monopole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68" y="2038290"/>
            <a:ext cx="5813152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Pattern of a 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λ/4 monopole looks like a λ/2 dipole for half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radiation is limited to upper half-space (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0 </a:t>
            </a:r>
            <a:r>
              <a:rPr lang="zh-CN" alt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≤ </a:t>
            </a:r>
            <a:r>
              <a:rPr lang="en-US" altLang="zh-CN" sz="1600" i="1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θ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≤ 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π/2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 monopole radiates only half as much power as the dipole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 err="1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 err="1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rad</a:t>
            </a:r>
            <a:r>
              <a:rPr lang="en-US" sz="1600" baseline="-25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= 18.3 I</a:t>
            </a:r>
            <a:r>
              <a:rPr lang="en-US" sz="1600" baseline="-25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0</a:t>
            </a:r>
            <a:r>
              <a:rPr lang="en-US" sz="1600" baseline="30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2 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and </a:t>
            </a:r>
            <a:r>
              <a:rPr lang="en-US" sz="1600" i="1" dirty="0" err="1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 err="1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rad</a:t>
            </a:r>
            <a:r>
              <a:rPr lang="en-US" sz="1600" baseline="-25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= 36.5 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43B7D-0BB1-41F7-B092-CFA449B9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>
                <a:latin typeface="Gill Sans MT" panose="020B0502020104020203" pitchFamily="34" charset="0"/>
              </a:rPr>
              <a:pPr/>
              <a:t>48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6157263" y="3240557"/>
            <a:ext cx="319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A segment of conducting copper wire that carries oscillating currents</a:t>
            </a:r>
            <a:endParaRPr lang="en-US" sz="120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263" y="1570903"/>
            <a:ext cx="2958162" cy="168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58" name="TextBox 2"/>
          <p:cNvSpPr txBox="1"/>
          <p:nvPr/>
        </p:nvSpPr>
        <p:spPr>
          <a:xfrm>
            <a:off x="131728" y="6096000"/>
            <a:ext cx="8671169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HINT:  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simulation can answer the above questions</a:t>
            </a:r>
          </a:p>
        </p:txBody>
      </p:sp>
      <p:sp>
        <p:nvSpPr>
          <p:cNvPr id="73" name="TextBox 7"/>
          <p:cNvSpPr txBox="1"/>
          <p:nvPr/>
        </p:nvSpPr>
        <p:spPr>
          <a:xfrm>
            <a:off x="159843" y="3769739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Gill Sans MT" panose="020B0502020104020203" pitchFamily="34" charset="0"/>
              </a:rPr>
              <a:t>Questions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728" y="4267292"/>
            <a:ext cx="89360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What may be a good length of </a:t>
            </a:r>
            <a:r>
              <a:rPr lang="en-US" altLang="zh-CN" sz="1600" dirty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monopole of your antenna project? </a:t>
            </a:r>
            <a:endParaRPr lang="en-US" altLang="zh-CN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What may be the width of the ground plane when infinite ground is impossible?(Effect of finite ground.)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Is it OK to have a length of </a:t>
            </a:r>
            <a:r>
              <a:rPr lang="en-US" altLang="zh-CN" sz="1600" i="1" dirty="0" err="1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Nλ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/4 for the antenna project? For example, VSWR, antenna efficiency, input impedance, antenna matching and so on…  (different resonant mode with different radiation pattern)</a:t>
            </a:r>
            <a:endParaRPr lang="en-US" altLang="zh-CN" sz="1600" dirty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7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Image Theory (general summary)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590975"/>
            <a:ext cx="8102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Gill Sans MT" panose="020B0502020104020203" pitchFamily="34" charset="0"/>
              </a:rPr>
              <a:t>Image of electric and magnetic currents over infinite PEC plate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43B7D-0BB1-41F7-B092-CFA449B9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>
                <a:latin typeface="Gill Sans MT" panose="020B0502020104020203" pitchFamily="34" charset="0"/>
              </a:rPr>
              <a:pPr/>
              <a:t>49</a:t>
            </a:fld>
            <a:endParaRPr lang="en-US">
              <a:latin typeface="Gill Sans MT" panose="020B0502020104020203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81000" y="3279225"/>
            <a:ext cx="8686800" cy="0"/>
          </a:xfrm>
          <a:prstGeom prst="line">
            <a:avLst/>
          </a:prstGeom>
          <a:ln w="2222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89717" y="3032516"/>
            <a:ext cx="801823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PEC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19691" y="1997116"/>
            <a:ext cx="2113643" cy="2092810"/>
            <a:chOff x="1819691" y="1997116"/>
            <a:chExt cx="2113643" cy="2092810"/>
          </a:xfrm>
        </p:grpSpPr>
        <p:grpSp>
          <p:nvGrpSpPr>
            <p:cNvPr id="12" name="组合 11"/>
            <p:cNvGrpSpPr/>
            <p:nvPr/>
          </p:nvGrpSpPr>
          <p:grpSpPr>
            <a:xfrm>
              <a:off x="1819691" y="1997116"/>
              <a:ext cx="1783180" cy="1178368"/>
              <a:chOff x="1168680" y="4519559"/>
              <a:chExt cx="1783180" cy="1178368"/>
            </a:xfrm>
          </p:grpSpPr>
          <p:cxnSp>
            <p:nvCxnSpPr>
              <p:cNvPr id="14" name="直接箭头连接符 13"/>
              <p:cNvCxnSpPr/>
              <p:nvPr/>
            </p:nvCxnSpPr>
            <p:spPr>
              <a:xfrm flipV="1">
                <a:off x="1330507" y="5037001"/>
                <a:ext cx="0" cy="66092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1168680" y="4519559"/>
                <a:ext cx="17831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C00000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Electric currents</a:t>
                </a:r>
                <a:endParaRPr lang="zh-CN" altLang="en-US" sz="1600" b="1" dirty="0">
                  <a:solidFill>
                    <a:srgbClr val="C00000"/>
                  </a:solidFill>
                </a:endParaRPr>
              </a:p>
            </p:txBody>
          </p:sp>
        </p:grpSp>
        <p:cxnSp>
          <p:nvCxnSpPr>
            <p:cNvPr id="17" name="直接箭头连接符 16"/>
            <p:cNvCxnSpPr/>
            <p:nvPr/>
          </p:nvCxnSpPr>
          <p:spPr>
            <a:xfrm flipV="1">
              <a:off x="1981518" y="3429000"/>
              <a:ext cx="0" cy="66092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rot="5400000" flipH="1">
              <a:off x="3602871" y="2476984"/>
              <a:ext cx="0" cy="66092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rot="16200000">
              <a:off x="3602871" y="3477555"/>
              <a:ext cx="0" cy="66092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5841737" y="2060823"/>
            <a:ext cx="2235463" cy="2029103"/>
            <a:chOff x="5841737" y="2060823"/>
            <a:chExt cx="2235463" cy="2029103"/>
          </a:xfrm>
        </p:grpSpPr>
        <p:cxnSp>
          <p:nvCxnSpPr>
            <p:cNvPr id="21" name="直接箭头连接符 20"/>
            <p:cNvCxnSpPr/>
            <p:nvPr/>
          </p:nvCxnSpPr>
          <p:spPr>
            <a:xfrm rot="5400000" flipH="1">
              <a:off x="6172200" y="2428429"/>
              <a:ext cx="0" cy="660926"/>
            </a:xfrm>
            <a:prstGeom prst="straightConnector1">
              <a:avLst/>
            </a:prstGeom>
            <a:ln w="57150" cmpd="dbl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rot="5400000" flipH="1">
              <a:off x="6172200" y="3429000"/>
              <a:ext cx="0" cy="660926"/>
            </a:xfrm>
            <a:prstGeom prst="straightConnector1">
              <a:avLst/>
            </a:prstGeom>
            <a:ln w="57150" cmpd="dbl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 flipV="1">
              <a:off x="8077200" y="2428429"/>
              <a:ext cx="0" cy="660926"/>
            </a:xfrm>
            <a:prstGeom prst="straightConnector1">
              <a:avLst/>
            </a:prstGeom>
            <a:ln w="57150" cmpd="dbl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>
              <a:off x="8077200" y="3429000"/>
              <a:ext cx="0" cy="660926"/>
            </a:xfrm>
            <a:prstGeom prst="straightConnector1">
              <a:avLst/>
            </a:prstGeom>
            <a:ln w="57150" cmpd="dbl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6156033" y="2060823"/>
              <a:ext cx="19211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rgbClr val="1F497D"/>
                  </a:solidFill>
                  <a:latin typeface="Gill Sans MT" panose="020B0502020104020203" pitchFamily="34" charset="0"/>
                  <a:cs typeface="Times New Roman" panose="02020603050405020304" pitchFamily="18" charset="0"/>
                </a:rPr>
                <a:t>Magnetic currents</a:t>
              </a:r>
              <a:endParaRPr lang="zh-CN" altLang="en-US" sz="1600" b="1" dirty="0">
                <a:solidFill>
                  <a:srgbClr val="1F497D"/>
                </a:solidFill>
                <a:latin typeface="Gill Sans MT" panose="020B05020201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TextBox 7"/>
          <p:cNvSpPr txBox="1"/>
          <p:nvPr/>
        </p:nvSpPr>
        <p:spPr>
          <a:xfrm>
            <a:off x="152400" y="4226841"/>
            <a:ext cx="8121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Gill Sans MT" panose="020B0502020104020203" pitchFamily="34" charset="0"/>
              </a:rPr>
              <a:t>Image of electric and magnetic currents over infinite PMC plate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81000" y="5958210"/>
            <a:ext cx="8686800" cy="0"/>
          </a:xfrm>
          <a:prstGeom prst="line">
            <a:avLst/>
          </a:prstGeom>
          <a:ln w="66675" cmpd="dbl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88798" y="5711501"/>
            <a:ext cx="902811" cy="523220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PMC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845354" y="4698196"/>
            <a:ext cx="2204376" cy="2062604"/>
            <a:chOff x="1845354" y="2094106"/>
            <a:chExt cx="2204376" cy="2062604"/>
          </a:xfrm>
        </p:grpSpPr>
        <p:grpSp>
          <p:nvGrpSpPr>
            <p:cNvPr id="47" name="组合 46"/>
            <p:cNvGrpSpPr/>
            <p:nvPr/>
          </p:nvGrpSpPr>
          <p:grpSpPr>
            <a:xfrm>
              <a:off x="1845354" y="2094106"/>
              <a:ext cx="1783180" cy="1081378"/>
              <a:chOff x="1194343" y="4616549"/>
              <a:chExt cx="1783180" cy="1081378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 flipV="1">
                <a:off x="1330507" y="5037001"/>
                <a:ext cx="0" cy="66092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矩形 51"/>
              <p:cNvSpPr/>
              <p:nvPr/>
            </p:nvSpPr>
            <p:spPr>
              <a:xfrm>
                <a:off x="1194343" y="4616549"/>
                <a:ext cx="17831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C00000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Electric currents</a:t>
                </a:r>
                <a:endParaRPr lang="zh-CN" altLang="en-US" sz="1600" b="1" dirty="0">
                  <a:solidFill>
                    <a:srgbClr val="C00000"/>
                  </a:solidFill>
                </a:endParaRPr>
              </a:p>
            </p:txBody>
          </p:sp>
        </p:grpSp>
        <p:cxnSp>
          <p:nvCxnSpPr>
            <p:cNvPr id="48" name="直接箭头连接符 47"/>
            <p:cNvCxnSpPr/>
            <p:nvPr/>
          </p:nvCxnSpPr>
          <p:spPr>
            <a:xfrm>
              <a:off x="1981518" y="3459326"/>
              <a:ext cx="0" cy="69738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3207338" y="2807447"/>
              <a:ext cx="79106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>
              <a:off x="3207338" y="3808018"/>
              <a:ext cx="842392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5813162" y="4743535"/>
            <a:ext cx="2235463" cy="2029103"/>
            <a:chOff x="5841737" y="2060823"/>
            <a:chExt cx="2235463" cy="2029103"/>
          </a:xfrm>
        </p:grpSpPr>
        <p:cxnSp>
          <p:nvCxnSpPr>
            <p:cNvPr id="55" name="直接箭头连接符 54"/>
            <p:cNvCxnSpPr/>
            <p:nvPr/>
          </p:nvCxnSpPr>
          <p:spPr>
            <a:xfrm>
              <a:off x="5888710" y="2758892"/>
              <a:ext cx="693065" cy="0"/>
            </a:xfrm>
            <a:prstGeom prst="straightConnector1">
              <a:avLst/>
            </a:prstGeom>
            <a:ln w="57150" cmpd="dbl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rot="5400000" flipH="1">
              <a:off x="6172200" y="3429000"/>
              <a:ext cx="0" cy="660926"/>
            </a:xfrm>
            <a:prstGeom prst="straightConnector1">
              <a:avLst/>
            </a:prstGeom>
            <a:ln w="57150" cmpd="dbl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8077200" y="2471567"/>
              <a:ext cx="0" cy="640041"/>
            </a:xfrm>
            <a:prstGeom prst="straightConnector1">
              <a:avLst/>
            </a:prstGeom>
            <a:ln w="57150" cmpd="dbl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8077200" y="3429000"/>
              <a:ext cx="0" cy="660926"/>
            </a:xfrm>
            <a:prstGeom prst="straightConnector1">
              <a:avLst/>
            </a:prstGeom>
            <a:ln w="57150" cmpd="dbl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6156033" y="2060823"/>
              <a:ext cx="19211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rgbClr val="1F497D"/>
                  </a:solidFill>
                  <a:latin typeface="Gill Sans MT" panose="020B0502020104020203" pitchFamily="34" charset="0"/>
                  <a:cs typeface="Times New Roman" panose="02020603050405020304" pitchFamily="18" charset="0"/>
                </a:rPr>
                <a:t>Magnetic currents</a:t>
              </a:r>
              <a:endParaRPr lang="zh-CN" altLang="en-US" sz="1600" b="1" dirty="0">
                <a:solidFill>
                  <a:srgbClr val="1F497D"/>
                </a:solidFill>
                <a:latin typeface="Gill Sans MT" panose="020B05020201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TextBox 2"/>
          <p:cNvSpPr txBox="1"/>
          <p:nvPr/>
        </p:nvSpPr>
        <p:spPr>
          <a:xfrm>
            <a:off x="557103" y="1157082"/>
            <a:ext cx="858689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REQUIREMENT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: sketch the </a:t>
            </a:r>
            <a:r>
              <a:rPr lang="en-US" sz="16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image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of </a:t>
            </a:r>
            <a:r>
              <a:rPr lang="en-US" sz="16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 given source and boundary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737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Hertz’s Experiment: origin of antenna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31633" y="1752601"/>
            <a:ext cx="4364169" cy="2331587"/>
            <a:chOff x="131633" y="1752601"/>
            <a:chExt cx="4364169" cy="233158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636" y="1752601"/>
              <a:ext cx="4364166" cy="2256304"/>
            </a:xfrm>
            <a:prstGeom prst="rect">
              <a:avLst/>
            </a:prstGeom>
          </p:spPr>
        </p:pic>
        <p:sp>
          <p:nvSpPr>
            <p:cNvPr id="13" name="Content Placeholder 4"/>
            <p:cNvSpPr txBox="1">
              <a:spLocks/>
            </p:cNvSpPr>
            <p:nvPr/>
          </p:nvSpPr>
          <p:spPr>
            <a:xfrm>
              <a:off x="131633" y="3656684"/>
              <a:ext cx="4364167" cy="427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F0A22E"/>
                </a:buClr>
                <a:buNone/>
              </a:pPr>
              <a:r>
                <a:rPr 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voltage on two wires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→ </a:t>
              </a:r>
              <a:r>
                <a:rPr lang="en-US" altLang="zh-CN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sparks in gap</a:t>
              </a:r>
              <a:endPara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27445" y="1752601"/>
            <a:ext cx="4364167" cy="2331587"/>
            <a:chOff x="4727445" y="1752601"/>
            <a:chExt cx="4364167" cy="233158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7447" y="1752601"/>
              <a:ext cx="4223559" cy="2256304"/>
            </a:xfrm>
            <a:prstGeom prst="rect">
              <a:avLst/>
            </a:prstGeom>
          </p:spPr>
        </p:pic>
        <p:sp>
          <p:nvSpPr>
            <p:cNvPr id="14" name="Content Placeholder 4"/>
            <p:cNvSpPr txBox="1">
              <a:spLocks/>
            </p:cNvSpPr>
            <p:nvPr/>
          </p:nvSpPr>
          <p:spPr>
            <a:xfrm>
              <a:off x="4727445" y="3656684"/>
              <a:ext cx="4364167" cy="427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F0A22E"/>
                </a:buClr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 travels through the air in </a:t>
              </a:r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certain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direction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1632" y="4167934"/>
            <a:ext cx="4364169" cy="2627600"/>
            <a:chOff x="131632" y="4167934"/>
            <a:chExt cx="4364169" cy="2627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35" y="4167934"/>
              <a:ext cx="4364166" cy="2254819"/>
            </a:xfrm>
            <a:prstGeom prst="rect">
              <a:avLst/>
            </a:prstGeom>
          </p:spPr>
        </p:pic>
        <p:sp>
          <p:nvSpPr>
            <p:cNvPr id="15" name="Content Placeholder 4"/>
            <p:cNvSpPr txBox="1">
              <a:spLocks/>
            </p:cNvSpPr>
            <p:nvPr/>
          </p:nvSpPr>
          <p:spPr>
            <a:xfrm>
              <a:off x="131632" y="6368030"/>
              <a:ext cx="4364167" cy="427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F0A22E"/>
                </a:buClr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Sparks lead to EM waves leaving the </a:t>
              </a:r>
              <a:r>
                <a:rPr lang="en-US" altLang="zh-CN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wires</a:t>
              </a:r>
              <a:endPara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89348" y="4167935"/>
            <a:ext cx="4364167" cy="2637797"/>
            <a:chOff x="4689348" y="4167935"/>
            <a:chExt cx="4364167" cy="263779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/>
            <a:srcRect b="4758"/>
            <a:stretch/>
          </p:blipFill>
          <p:spPr>
            <a:xfrm>
              <a:off x="4727447" y="4167935"/>
              <a:ext cx="4223559" cy="2232865"/>
            </a:xfrm>
            <a:prstGeom prst="rect">
              <a:avLst/>
            </a:prstGeom>
          </p:spPr>
        </p:pic>
        <p:sp>
          <p:nvSpPr>
            <p:cNvPr id="16" name="Content Placeholder 4"/>
            <p:cNvSpPr txBox="1">
              <a:spLocks/>
            </p:cNvSpPr>
            <p:nvPr/>
          </p:nvSpPr>
          <p:spPr>
            <a:xfrm>
              <a:off x="4689348" y="6163362"/>
              <a:ext cx="4364167" cy="642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F0A22E"/>
                </a:buClr>
                <a:buNone/>
              </a:pPr>
              <a:r>
                <a:rPr lang="en-US" altLang="zh-CN" sz="2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Another spark is created at the receiver and light up an LED</a:t>
              </a:r>
              <a:endPara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53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Half-Wave Dipole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514600"/>
            <a:ext cx="466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 For Hertzian dipole of length </a:t>
            </a:r>
            <a:r>
              <a:rPr lang="en-US" sz="2000" i="1" dirty="0">
                <a:solidFill>
                  <a:srgbClr val="FF0000"/>
                </a:solidFill>
              </a:rPr>
              <a:t>l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field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650043"/>
            <a:ext cx="4593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 Current in half-wave </a:t>
            </a:r>
            <a:r>
              <a:rPr lang="en-US" sz="2000" dirty="0" smtClean="0">
                <a:solidFill>
                  <a:srgbClr val="FF0000"/>
                </a:solidFill>
              </a:rPr>
              <a:t>dipole </a:t>
            </a:r>
            <a:r>
              <a:rPr lang="zh-CN" altLang="en-US" sz="2000" dirty="0" smtClean="0">
                <a:solidFill>
                  <a:srgbClr val="FF0000"/>
                </a:solidFill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</a:rPr>
              <a:t>phasor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3956248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 Each length element </a:t>
            </a:r>
            <a:r>
              <a:rPr lang="en-US" sz="2000" i="1" dirty="0" err="1">
                <a:solidFill>
                  <a:srgbClr val="FF0000"/>
                </a:solidFill>
              </a:rPr>
              <a:t>dz</a:t>
            </a:r>
            <a:r>
              <a:rPr lang="en-US" sz="2000" dirty="0">
                <a:solidFill>
                  <a:srgbClr val="FF0000"/>
                </a:solidFill>
              </a:rPr>
              <a:t> of half-wave dipole is like a Hertzian dipole, radiating a field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486400"/>
            <a:ext cx="521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4. For the entire dipole, the total radiated field is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49080"/>
          <a:stretch/>
        </p:blipFill>
        <p:spPr bwMode="auto">
          <a:xfrm>
            <a:off x="304799" y="2057400"/>
            <a:ext cx="4140205" cy="39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3038049"/>
            <a:ext cx="3968663" cy="78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800600"/>
            <a:ext cx="3932526" cy="67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1426" y="5886510"/>
            <a:ext cx="1600200" cy="94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60834" y="838200"/>
            <a:ext cx="368316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343319" y="646212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418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94B8F-DAD4-43CC-8DA1-16FA7BE4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5" name="TextBox 2"/>
          <p:cNvSpPr txBox="1"/>
          <p:nvPr/>
        </p:nvSpPr>
        <p:spPr>
          <a:xfrm>
            <a:off x="0" y="865435"/>
            <a:ext cx="588772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Now we calculate the field of 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λ/4 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monopole by looking at 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λ/2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dipole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151532" y="6070586"/>
            <a:ext cx="2379378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Field summation theorem</a:t>
            </a:r>
            <a:endParaRPr lang="en-US" altLang="zh-CN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7407671" y="5593532"/>
            <a:ext cx="1676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Derivation not required</a:t>
            </a:r>
            <a:endParaRPr lang="en-US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6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3" grpId="0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Half-Wave Dipole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971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56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1524000"/>
            <a:ext cx="223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Integration leads to: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1" y="879987"/>
            <a:ext cx="3657600" cy="59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81200"/>
            <a:ext cx="4343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429000"/>
            <a:ext cx="336887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742611"/>
            <a:ext cx="4396318" cy="81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69B952-C1C1-40BA-8644-D2B57DD6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553651"/>
            <a:ext cx="6705600" cy="13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Half-Wave Dipole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5181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Radiation pattern resembles that of the Hertzian dipole.  Its beamwidth is slightly narrower, 78 degrees compared with 90 degrees for the Hertzian dipole.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4589171"/>
            <a:ext cx="1447800" cy="304800"/>
          </a:xfrm>
          <a:prstGeom prst="rect">
            <a:avLst/>
          </a:prstGeom>
        </p:spPr>
      </p:pic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979834"/>
            <a:ext cx="4560888" cy="84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676400"/>
            <a:ext cx="4038600" cy="265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E49ADD-E4B6-4630-89EA-F6C910DF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0" name="TextBox 2"/>
          <p:cNvSpPr txBox="1"/>
          <p:nvPr/>
        </p:nvSpPr>
        <p:spPr>
          <a:xfrm>
            <a:off x="152400" y="6077651"/>
            <a:ext cx="8763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REQUIREMENT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: given a radiation pattern in terms of </a:t>
            </a:r>
            <a:r>
              <a:rPr lang="en-US" sz="16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mathematical function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, to sketch the </a:t>
            </a:r>
            <a:r>
              <a:rPr lang="en-US" sz="16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shape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of the radiation pattern </a:t>
            </a:r>
            <a:r>
              <a:rPr lang="en-US" sz="16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in a given plane</a:t>
            </a: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66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Half-Wave Dipole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752600"/>
            <a:ext cx="1725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1. Directivity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114800"/>
            <a:ext cx="27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Numerical integration gives: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5400" y="1752600"/>
            <a:ext cx="298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Radiation Resistance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9348" y="4807901"/>
            <a:ext cx="4267200" cy="17543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This is very important, because it makes it easy to match the antenna to a 75-</a:t>
            </a:r>
            <a:r>
              <a:rPr lang="el-GR" dirty="0">
                <a:solidFill>
                  <a:schemeClr val="tx2"/>
                </a:solidFill>
              </a:rPr>
              <a:t>Ω</a:t>
            </a:r>
            <a:r>
              <a:rPr lang="en-US" dirty="0">
                <a:solidFill>
                  <a:schemeClr val="tx2"/>
                </a:solidFill>
              </a:rPr>
              <a:t> transmission line.  In contrast, the radiation resistance of a dipole whose length is much shorter than a wavelength is on the order of  1 </a:t>
            </a:r>
            <a:r>
              <a:rPr lang="el-GR" dirty="0">
                <a:solidFill>
                  <a:schemeClr val="tx2"/>
                </a:solidFill>
              </a:rPr>
              <a:t>Ω</a:t>
            </a:r>
            <a:r>
              <a:rPr lang="en-US" dirty="0">
                <a:solidFill>
                  <a:schemeClr val="tx2"/>
                </a:solidFill>
              </a:rPr>
              <a:t> or less.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67559"/>
            <a:ext cx="4837113" cy="1789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600" y="4138117"/>
            <a:ext cx="1371600" cy="372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" y="4876800"/>
            <a:ext cx="4362450" cy="1362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57800" y="2438400"/>
            <a:ext cx="3624263" cy="736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7D5D61-7732-4093-B212-944FC6E0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 of Arbitrary Length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0676"/>
            <a:ext cx="4517136" cy="1355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16333"/>
            <a:ext cx="4229955" cy="1126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1932"/>
            <a:ext cx="2209800" cy="1901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597809"/>
            <a:ext cx="3155061" cy="1356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287" y="3919663"/>
            <a:ext cx="3705225" cy="142261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DD932D-582C-4112-817B-4923A85F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0" name="TextBox 2"/>
          <p:cNvSpPr txBox="1"/>
          <p:nvPr/>
        </p:nvSpPr>
        <p:spPr>
          <a:xfrm>
            <a:off x="4381500" y="5617128"/>
            <a:ext cx="44958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Length of dipole controls the radiation pattern by controlling the current distribution 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over the wire. (because field is a result of source and boundary)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0" y="6276751"/>
            <a:ext cx="2019300" cy="58124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OPTIONAL</a:t>
            </a:r>
            <a:endParaRPr lang="en-US" altLang="zh-CN" sz="2400" dirty="0" smtClean="0">
              <a:solidFill>
                <a:schemeClr val="bg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3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Different Dipole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1572625"/>
            <a:ext cx="3025456" cy="3989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2438400"/>
            <a:ext cx="3143250" cy="2286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CD856F-C211-4E73-A190-7A238772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TextBox 2"/>
          <p:cNvSpPr txBox="1"/>
          <p:nvPr/>
        </p:nvSpPr>
        <p:spPr>
          <a:xfrm>
            <a:off x="0" y="6276751"/>
            <a:ext cx="2019300" cy="58124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OPTIONAL</a:t>
            </a:r>
            <a:endParaRPr lang="en-US" altLang="zh-CN" sz="2400" dirty="0" smtClean="0">
              <a:solidFill>
                <a:schemeClr val="bg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2579561" y="5916025"/>
            <a:ext cx="618648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pattern helps answer an earlier question about the length of the monopole, do you remember?</a:t>
            </a:r>
            <a:endParaRPr lang="en-US" altLang="zh-CN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9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 Transmission Formula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4325" y="1520296"/>
            <a:ext cx="4876800" cy="224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59203"/>
          <a:stretch/>
        </p:blipFill>
        <p:spPr bwMode="auto">
          <a:xfrm>
            <a:off x="190500" y="6019800"/>
            <a:ext cx="6000750" cy="678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89C5EF-24AB-4755-804D-F1713B2F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extBox 2"/>
          <p:cNvSpPr txBox="1"/>
          <p:nvPr/>
        </p:nvSpPr>
        <p:spPr>
          <a:xfrm>
            <a:off x="6705600" y="523845"/>
            <a:ext cx="16764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IMPORTANT</a:t>
            </a:r>
            <a:endParaRPr lang="en-US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590975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Gill Sans MT" panose="020B0502020104020203" pitchFamily="34" charset="0"/>
              </a:rPr>
              <a:t>Motivation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59843" y="2238760"/>
            <a:ext cx="39549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p"/>
            </a:pP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How much power is received by a receiving antenna?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How to improve the receiving power?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196" y="4923316"/>
            <a:ext cx="5670130" cy="1077434"/>
          </a:xfrm>
          <a:prstGeom prst="rect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</p:spPr>
      </p:pic>
      <p:sp>
        <p:nvSpPr>
          <p:cNvPr id="13" name="TextBox 2"/>
          <p:cNvSpPr txBox="1"/>
          <p:nvPr/>
        </p:nvSpPr>
        <p:spPr>
          <a:xfrm>
            <a:off x="5800725" y="4407858"/>
            <a:ext cx="2209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RX</a:t>
            </a: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pattern</a:t>
            </a:r>
            <a:endParaRPr lang="en-US" sz="2000" i="1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4962525" y="3905119"/>
            <a:ext cx="2209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TX pattern</a:t>
            </a:r>
            <a:endParaRPr lang="en-US" sz="2000" i="1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2884649" y="3582110"/>
            <a:ext cx="1824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Spherical factor</a:t>
            </a: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[4π(</a:t>
            </a:r>
            <a:r>
              <a:rPr lang="en-US" altLang="zh-CN" sz="2000" i="1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λ</a:t>
            </a: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)]</a:t>
            </a:r>
            <a:r>
              <a:rPr lang="en-US" sz="2000" baseline="30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-2</a:t>
            </a:r>
            <a:endParaRPr lang="en-US" sz="2000" i="1" baseline="30000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908972" y="4219152"/>
            <a:ext cx="10331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TX gain</a:t>
            </a:r>
            <a:endParaRPr lang="en-US" sz="2000" i="1" baseline="30000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654498" y="3672200"/>
            <a:ext cx="18240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RX gain</a:t>
            </a:r>
            <a:endParaRPr lang="en-US" sz="2000" i="1" baseline="30000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638493" y="4724400"/>
            <a:ext cx="47432" cy="4992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046738" y="4168304"/>
            <a:ext cx="109816" cy="10553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2821032" y="4417210"/>
            <a:ext cx="264500" cy="5960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3686900" y="4395706"/>
            <a:ext cx="1580427" cy="8851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1"/>
          </p:cNvCxnSpPr>
          <p:nvPr/>
        </p:nvCxnSpPr>
        <p:spPr>
          <a:xfrm flipH="1">
            <a:off x="4830275" y="4646385"/>
            <a:ext cx="970450" cy="5960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"/>
          <p:cNvSpPr txBox="1"/>
          <p:nvPr/>
        </p:nvSpPr>
        <p:spPr>
          <a:xfrm>
            <a:off x="6329362" y="5662196"/>
            <a:ext cx="242887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</a:t>
            </a:r>
            <a:r>
              <a:rPr lang="en-US" altLang="zh-CN" sz="1600" baseline="-25000" dirty="0" err="1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rec</a:t>
            </a:r>
            <a:r>
              <a:rPr lang="en-US" altLang="zh-CN" sz="16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is direction dependent</a:t>
            </a:r>
            <a:endParaRPr lang="en-US" sz="12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2"/>
          <p:cNvSpPr txBox="1"/>
          <p:nvPr/>
        </p:nvSpPr>
        <p:spPr>
          <a:xfrm>
            <a:off x="6867525" y="5042332"/>
            <a:ext cx="15809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pp. 427–428 </a:t>
            </a:r>
            <a:endParaRPr lang="en-US" sz="2000" i="1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94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Two-Element Antenna Array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856B83-A801-422A-9A13-694A51CC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7"/>
          <p:cNvSpPr txBox="1"/>
          <p:nvPr/>
        </p:nvSpPr>
        <p:spPr>
          <a:xfrm>
            <a:off x="259257" y="1593170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Gill Sans MT" panose="020B0502020104020203" pitchFamily="34" charset="0"/>
              </a:rPr>
              <a:t>Major </a:t>
            </a:r>
            <a:r>
              <a:rPr lang="en-US" sz="2000" b="1" dirty="0" smtClean="0">
                <a:latin typeface="Gill Sans MT" panose="020B0502020104020203" pitchFamily="34" charset="0"/>
              </a:rPr>
              <a:t>Motivation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266700" y="1982474"/>
            <a:ext cx="88773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p"/>
            </a:pP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To increase antenna gain and directivity.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To shape the radiation pattern so energy &amp; signal can be delivered to required direction.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To generate multiple beams.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To filter out undesired noise from certain directions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p"/>
            </a:pP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o combine EM power in space (rather than in circuit for guided waves)</a:t>
            </a:r>
            <a:endParaRPr lang="en-US" sz="20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p"/>
            </a:pPr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To control reflected wave </a:t>
            </a:r>
            <a:r>
              <a:rPr lang="zh-CN" alt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 err="1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reflectarray</a:t>
            </a:r>
            <a:r>
              <a:rPr lang="zh-CN" alt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）</a:t>
            </a:r>
            <a:endParaRPr lang="en-US" sz="20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1" y="4767852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Gill Sans MT" panose="020B0502020104020203" pitchFamily="34" charset="0"/>
              </a:rPr>
              <a:t>Definition: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221157" y="5467118"/>
            <a:ext cx="8813799" cy="1246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An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array</a:t>
            </a: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of antenna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elements</a:t>
            </a: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(identical or different) fed by a combination of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weighted signals</a:t>
            </a: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, from guided-wave network or space, for a </a:t>
            </a:r>
            <a:r>
              <a:rPr lang="en-US" altLang="zh-CN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desired</a:t>
            </a: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summation of total field</a:t>
            </a:r>
            <a:r>
              <a:rPr lang="en-US" sz="20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. For example, beam steering, energy focus, holography, beam switching etc.</a:t>
            </a:r>
          </a:p>
        </p:txBody>
      </p:sp>
    </p:spTree>
    <p:extLst>
      <p:ext uri="{BB962C8B-B14F-4D97-AF65-F5344CB8AC3E}">
        <p14:creationId xmlns:p14="http://schemas.microsoft.com/office/powerpoint/2010/main" val="92060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Two-Element Antenna Array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752600"/>
            <a:ext cx="80771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F497D"/>
                </a:solidFill>
              </a:rPr>
              <a:t>An antenna array to a continuous aperture is analogous to digital data to analog.  By controlling the signals fed into individual array elements, </a:t>
            </a:r>
            <a:r>
              <a:rPr lang="en-US" sz="2400" dirty="0">
                <a:solidFill>
                  <a:srgbClr val="FF0000"/>
                </a:solidFill>
              </a:rPr>
              <a:t>the pattern can be shaped to suit the desired application.</a:t>
            </a: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Also, through the use of electronically controlled solid-state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phase shifters, </a:t>
            </a:r>
            <a:r>
              <a:rPr lang="en-US" sz="2400" dirty="0">
                <a:solidFill>
                  <a:srgbClr val="FF0000"/>
                </a:solidFill>
              </a:rPr>
              <a:t>the beam direction of the antenna array can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be steered electronically </a:t>
            </a:r>
            <a:r>
              <a:rPr lang="en-US" sz="2400" dirty="0">
                <a:solidFill>
                  <a:schemeClr val="tx2"/>
                </a:solidFill>
              </a:rPr>
              <a:t>by controlling the relative phases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of the array elements.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1F497D"/>
                </a:solidFill>
              </a:rPr>
              <a:t>This flexibility of the array antenna has led to numerous</a:t>
            </a:r>
          </a:p>
          <a:p>
            <a:r>
              <a:rPr lang="en-US" sz="2400" dirty="0">
                <a:solidFill>
                  <a:srgbClr val="1F497D"/>
                </a:solidFill>
              </a:rPr>
              <a:t>applications, including </a:t>
            </a:r>
            <a:r>
              <a:rPr lang="en-US" sz="2400" b="1" i="1" dirty="0">
                <a:solidFill>
                  <a:srgbClr val="FF0000"/>
                </a:solidFill>
              </a:rPr>
              <a:t>electronic steering and multiple-beam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generation.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856B83-A801-422A-9A13-694A51CC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Two-Element Antenna Array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856B83-A801-422A-9A13-694A51CC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7"/>
          <p:cNvSpPr txBox="1"/>
          <p:nvPr/>
        </p:nvSpPr>
        <p:spPr>
          <a:xfrm>
            <a:off x="259257" y="1593170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Gill Sans MT" panose="020B0502020104020203" pitchFamily="34" charset="0"/>
              </a:rPr>
              <a:t>Example</a:t>
            </a:r>
            <a:endParaRPr 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962150" y="1527782"/>
            <a:ext cx="8877300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the far-field of  a </a:t>
            </a:r>
            <a:r>
              <a:rPr lang="en-US" altLang="zh-CN" sz="16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-oriented </a:t>
            </a:r>
            <a:r>
              <a:rPr lang="en-US" sz="16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Hertzian</a:t>
            </a:r>
            <a:r>
              <a:rPr 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dipole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109871"/>
            <a:ext cx="3962400" cy="1132114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04800" y="3385295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additional </a:t>
            </a:r>
            <a:r>
              <a:rPr lang="en-US" sz="16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Hertzian</a:t>
            </a:r>
            <a:r>
              <a:rPr 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dipole of identical cur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</a:t>
            </a:r>
            <a:r>
              <a:rPr 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magnitude is further added at the origin but oriented </a:t>
            </a:r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 </a:t>
            </a:r>
            <a:r>
              <a:rPr lang="en-US" sz="1600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-axis</a:t>
            </a:r>
            <a:r>
              <a:rPr 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total field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a distance of </a:t>
            </a:r>
            <a:r>
              <a:rPr lang="en-US" altLang="zh-CN" sz="16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R, 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direction of </a:t>
            </a:r>
            <a:r>
              <a:rPr lang="en-US" altLang="zh-CN" sz="16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6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 =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π/2,. State the polarization of the total field in the direction </a:t>
            </a:r>
            <a:endParaRPr lang="en-US" sz="1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37078" y="1814116"/>
            <a:ext cx="2212848" cy="1903726"/>
            <a:chOff x="6553200" y="1982474"/>
            <a:chExt cx="2212848" cy="1903726"/>
          </a:xfrm>
        </p:grpSpPr>
        <p:cxnSp>
          <p:nvCxnSpPr>
            <p:cNvPr id="12" name="直接箭头连接符 11"/>
            <p:cNvCxnSpPr/>
            <p:nvPr/>
          </p:nvCxnSpPr>
          <p:spPr>
            <a:xfrm flipH="1">
              <a:off x="6629400" y="2499628"/>
              <a:ext cx="1562879" cy="12341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6553200" y="3011718"/>
              <a:ext cx="22128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7543800" y="1982474"/>
              <a:ext cx="0" cy="1903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6041049" y="3181337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400" i="1" dirty="0"/>
          </a:p>
        </p:txBody>
      </p:sp>
      <p:sp>
        <p:nvSpPr>
          <p:cNvPr id="22" name="矩形 21"/>
          <p:cNvSpPr/>
          <p:nvPr/>
        </p:nvSpPr>
        <p:spPr>
          <a:xfrm>
            <a:off x="8586907" y="2644375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i="1" dirty="0"/>
          </a:p>
        </p:txBody>
      </p:sp>
      <p:sp>
        <p:nvSpPr>
          <p:cNvPr id="23" name="矩形 22"/>
          <p:cNvSpPr/>
          <p:nvPr/>
        </p:nvSpPr>
        <p:spPr>
          <a:xfrm>
            <a:off x="7194717" y="1469377"/>
            <a:ext cx="304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sz="2400" i="1" dirty="0"/>
          </a:p>
        </p:txBody>
      </p:sp>
      <p:sp>
        <p:nvSpPr>
          <p:cNvPr id="24" name="下箭头 23"/>
          <p:cNvSpPr/>
          <p:nvPr/>
        </p:nvSpPr>
        <p:spPr>
          <a:xfrm flipV="1">
            <a:off x="7270528" y="2599810"/>
            <a:ext cx="114300" cy="353820"/>
          </a:xfrm>
          <a:prstGeom prst="downArrow">
            <a:avLst>
              <a:gd name="adj1" fmla="val 18751"/>
              <a:gd name="adj2" fmla="val 8124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 flipH="1">
            <a:off x="7194717" y="2539887"/>
            <a:ext cx="235604" cy="606945"/>
          </a:xfrm>
          <a:prstGeom prst="downArrow">
            <a:avLst>
              <a:gd name="adj1" fmla="val 18751"/>
              <a:gd name="adj2" fmla="val 81249"/>
            </a:avLst>
          </a:prstGeom>
          <a:solidFill>
            <a:srgbClr val="FFFF00"/>
          </a:solidFill>
          <a:ln>
            <a:solidFill>
              <a:srgbClr val="C00000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40778" y="4859536"/>
                <a:ext cx="3282245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0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acc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𝑙𝑘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𝑗𝑘𝑅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1600" i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8" y="4859536"/>
                <a:ext cx="3282245" cy="566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914155" y="4863804"/>
                <a:ext cx="2278124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acc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𝑙𝑘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𝑗𝑘𝑅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55" y="4863804"/>
                <a:ext cx="2278124" cy="566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614175" y="5524389"/>
                <a:ext cx="3344698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</m:acc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𝑙𝑘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𝑗𝑘𝑅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func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75" y="5524389"/>
                <a:ext cx="3344698" cy="566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914155" y="5556205"/>
                <a:ext cx="2300502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𝑙𝑘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𝑗𝑘𝑅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55" y="5556205"/>
                <a:ext cx="2300502" cy="566950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30276" y="6225172"/>
                <a:ext cx="7308989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Theref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𝑜𝑟𝑒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𝑙𝑘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𝑗𝑘𝑅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𝐿𝑖𝑛𝑒𝑎𝑟</m:t>
                      </m:r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𝑃𝑜𝑙𝑎𝑟𝑖𝑧𝑎𝑡𝑖𝑜𝑛</m:t>
                      </m:r>
                    </m:oMath>
                  </m:oMathPara>
                </a14:m>
                <a:endParaRPr lang="zh-CN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76" y="6225172"/>
                <a:ext cx="7308989" cy="5669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左大括号 33"/>
          <p:cNvSpPr/>
          <p:nvPr/>
        </p:nvSpPr>
        <p:spPr>
          <a:xfrm>
            <a:off x="430276" y="5143011"/>
            <a:ext cx="137613" cy="724389"/>
          </a:xfrm>
          <a:prstGeom prst="leftBrace">
            <a:avLst>
              <a:gd name="adj1" fmla="val 4294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左大括号 34"/>
          <p:cNvSpPr/>
          <p:nvPr/>
        </p:nvSpPr>
        <p:spPr>
          <a:xfrm>
            <a:off x="5722393" y="5162194"/>
            <a:ext cx="137613" cy="724389"/>
          </a:xfrm>
          <a:prstGeom prst="leftBrace">
            <a:avLst>
              <a:gd name="adj1" fmla="val 4294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031195" y="5258029"/>
                <a:ext cx="1507529" cy="418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195" y="5258029"/>
                <a:ext cx="1507529" cy="418448"/>
              </a:xfrm>
              <a:prstGeom prst="rect">
                <a:avLst/>
              </a:prstGeom>
              <a:blipFill>
                <a:blip r:embed="rId8"/>
                <a:stretch>
                  <a:fillRect l="-2419" r="-1613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2"/>
          <p:cNvSpPr txBox="1"/>
          <p:nvPr/>
        </p:nvSpPr>
        <p:spPr>
          <a:xfrm>
            <a:off x="7614197" y="3589123"/>
            <a:ext cx="1358377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Key is field summation theorem</a:t>
            </a:r>
            <a:endParaRPr lang="en-US" sz="1600" dirty="0" smtClean="0">
              <a:solidFill>
                <a:schemeClr val="tx2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2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Radiation Mechanism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5232400" y="3048000"/>
            <a:ext cx="3495548" cy="266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Source 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of radiation:</a:t>
            </a:r>
            <a:r>
              <a:rPr lang="zh-CN" altLang="en-US" sz="2800" dirty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endParaRPr lang="en-US" altLang="zh-CN" sz="2800" dirty="0" smtClean="0">
              <a:solidFill>
                <a:schemeClr val="tx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0A22E"/>
              </a:buClr>
              <a:buNone/>
            </a:pPr>
            <a:r>
              <a:rPr lang="en-US" altLang="zh-CN" sz="28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accelerated </a:t>
            </a: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charged </a:t>
            </a:r>
            <a:r>
              <a:rPr lang="en-US" altLang="zh-CN" sz="28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particles.</a:t>
            </a:r>
          </a:p>
          <a:p>
            <a:pPr marL="0" indent="0">
              <a:buClr>
                <a:srgbClr val="F0A22E"/>
              </a:buClr>
              <a:buNone/>
            </a:pP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0A22E"/>
              </a:buClr>
              <a:buNone/>
            </a:pPr>
            <a:r>
              <a:rPr lang="en-US" altLang="zh-CN" sz="28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(more details in the next page)</a:t>
            </a:r>
            <a:endParaRPr lang="en-US" altLang="zh-CN" sz="2800" dirty="0">
              <a:solidFill>
                <a:srgbClr val="C00000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8100" y="1607366"/>
            <a:ext cx="8727948" cy="120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prstClr val="black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Question: </a:t>
            </a:r>
            <a:r>
              <a:rPr lang="en-US" sz="2800" dirty="0" smtClean="0">
                <a:solidFill>
                  <a:prstClr val="black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How do EM fields leave from wires and propagate through a space? (radiation principle)</a:t>
            </a:r>
            <a:endParaRPr lang="en-US" altLang="zh-CN" sz="2800" dirty="0">
              <a:solidFill>
                <a:srgbClr val="7030A0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12852" y="2812051"/>
            <a:ext cx="5108448" cy="3470507"/>
            <a:chOff x="381000" y="2812051"/>
            <a:chExt cx="5108448" cy="347050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2902719"/>
              <a:ext cx="4762500" cy="3379839"/>
            </a:xfrm>
            <a:prstGeom prst="rect">
              <a:avLst/>
            </a:prstGeom>
          </p:spPr>
        </p:pic>
        <p:sp>
          <p:nvSpPr>
            <p:cNvPr id="9" name="Content Placeholder 4"/>
            <p:cNvSpPr txBox="1">
              <a:spLocks/>
            </p:cNvSpPr>
            <p:nvPr/>
          </p:nvSpPr>
          <p:spPr>
            <a:xfrm>
              <a:off x="3889248" y="4800600"/>
              <a:ext cx="1600200" cy="6778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F0A22E"/>
                </a:buClr>
                <a:buNone/>
              </a:pPr>
              <a:r>
                <a:rPr lang="en-US" altLang="zh-CN" sz="2400" dirty="0" smtClean="0">
                  <a:solidFill>
                    <a:schemeClr val="bg1"/>
                  </a:solidFill>
                  <a:latin typeface="Gill Sans MT" panose="020B0502020104020203" pitchFamily="34" charset="0"/>
                  <a:cs typeface="Times New Roman" panose="02020603050405020304" pitchFamily="18" charset="0"/>
                </a:rPr>
                <a:t>Radiating EM field</a:t>
              </a:r>
              <a:endPara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ontent Placeholder 4"/>
            <p:cNvSpPr txBox="1">
              <a:spLocks/>
            </p:cNvSpPr>
            <p:nvPr/>
          </p:nvSpPr>
          <p:spPr>
            <a:xfrm>
              <a:off x="1524000" y="2812051"/>
              <a:ext cx="1600200" cy="6778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Char char="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F0A22E"/>
                </a:buClr>
                <a:buNone/>
              </a:pPr>
              <a:r>
                <a:rPr lang="en-US" altLang="zh-CN" sz="2400" dirty="0" smtClean="0">
                  <a:solidFill>
                    <a:schemeClr val="bg1"/>
                  </a:solidFill>
                  <a:latin typeface="Gill Sans MT" panose="020B0502020104020203" pitchFamily="34" charset="0"/>
                  <a:cs typeface="Times New Roman" panose="02020603050405020304" pitchFamily="18" charset="0"/>
                </a:rPr>
                <a:t>Radiating EM field</a:t>
              </a:r>
              <a:endParaRPr lang="en-US" altLang="zh-CN" sz="2400" b="1" dirty="0">
                <a:solidFill>
                  <a:schemeClr val="bg1"/>
                </a:solidFill>
                <a:latin typeface="Gill Sans MT" panose="020B0502020104020203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72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856B83-A801-422A-9A13-694A51CC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6" name="内容占位符 18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8991600" cy="50292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latin typeface="Gill Sans MT" panose="020B0502020104020203" pitchFamily="34" charset="0"/>
              </a:rPr>
              <a:t>Introduction </a:t>
            </a:r>
            <a:r>
              <a:rPr lang="en-US" altLang="zh-CN" sz="2800" b="1" dirty="0" smtClean="0">
                <a:latin typeface="Gill Sans MT" panose="020B0502020104020203" pitchFamily="34" charset="0"/>
              </a:rPr>
              <a:t>of Antenna </a:t>
            </a:r>
            <a:r>
              <a:rPr lang="en-US" altLang="zh-CN" sz="2800" b="1" dirty="0" smtClean="0">
                <a:latin typeface="Gill Sans MT" panose="020B0502020104020203" pitchFamily="34" charset="0"/>
              </a:rPr>
              <a:t>Project</a:t>
            </a:r>
          </a:p>
          <a:p>
            <a:pPr lvl="1"/>
            <a:r>
              <a:rPr lang="en-US" altLang="zh-CN" sz="2400" dirty="0">
                <a:latin typeface="Gill Sans MT" panose="020B0502020104020203" pitchFamily="34" charset="0"/>
              </a:rPr>
              <a:t>Due in 17 days : Simulation, fabrication, testing and writing.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latin typeface="Gill Sans MT" panose="020B0502020104020203" pitchFamily="34" charset="0"/>
              </a:rPr>
              <a:t>Radiation Mechanism</a:t>
            </a:r>
          </a:p>
          <a:p>
            <a:pPr lvl="1"/>
            <a:r>
              <a:rPr lang="en-US" altLang="zh-CN" sz="2400" dirty="0">
                <a:latin typeface="Gill Sans MT" panose="020B0502020104020203" pitchFamily="34" charset="0"/>
              </a:rPr>
              <a:t>Deep understanding of radiation </a:t>
            </a:r>
            <a:r>
              <a:rPr lang="en-US" altLang="zh-CN" sz="2400" dirty="0" smtClean="0">
                <a:latin typeface="Gill Sans MT" panose="020B0502020104020203" pitchFamily="34" charset="0"/>
              </a:rPr>
              <a:t>mechanism: acceleration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latin typeface="Gill Sans MT" panose="020B0502020104020203" pitchFamily="34" charset="0"/>
              </a:rPr>
              <a:t>Basic Principles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Gill Sans MT" panose="020B0502020104020203" pitchFamily="34" charset="0"/>
              </a:rPr>
              <a:t>Field summation theorem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Gill Sans MT" panose="020B0502020104020203" pitchFamily="34" charset="0"/>
              </a:rPr>
              <a:t>Image theory: point charge, electric/magnetic currents, PEC/PMC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Gill Sans MT" panose="020B0502020104020203" pitchFamily="34" charset="0"/>
              </a:rPr>
              <a:t>Far-field approximation</a:t>
            </a:r>
            <a:endParaRPr lang="en-US" altLang="zh-CN" sz="2400" dirty="0" smtClean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800" b="1" dirty="0" err="1" smtClean="0">
                <a:latin typeface="Gill Sans MT" panose="020B0502020104020203" pitchFamily="34" charset="0"/>
              </a:rPr>
              <a:t>Hertzian</a:t>
            </a:r>
            <a:r>
              <a:rPr lang="en-US" altLang="zh-CN" sz="2800" b="1" dirty="0" smtClean="0">
                <a:latin typeface="Gill Sans MT" panose="020B0502020104020203" pitchFamily="34" charset="0"/>
              </a:rPr>
              <a:t> Dipole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Gill Sans MT" panose="020B0502020104020203" pitchFamily="34" charset="0"/>
              </a:rPr>
              <a:t>Current, field, pattern and </a:t>
            </a:r>
            <a:r>
              <a:rPr lang="en-US" altLang="zh-CN" sz="2400" dirty="0" smtClean="0">
                <a:latin typeface="Gill Sans MT" panose="020B0502020104020203" pitchFamily="34" charset="0"/>
              </a:rPr>
              <a:t>polarization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700" b="1" dirty="0" smtClean="0">
                <a:latin typeface="Gill Sans MT" panose="020B0502020104020203" pitchFamily="34" charset="0"/>
              </a:rPr>
              <a:t>Coordinate System</a:t>
            </a:r>
            <a:endParaRPr lang="en-US" altLang="zh-CN" sz="2700" b="1" dirty="0">
              <a:latin typeface="Gill Sans MT" panose="020B0502020104020203" pitchFamily="34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2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856B83-A801-422A-9A13-694A51CC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6" name="内容占位符 18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8839200" cy="4953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sz="2400" b="1" dirty="0" smtClean="0">
                <a:latin typeface="Gill Sans MT" panose="020B0502020104020203" pitchFamily="34" charset="0"/>
              </a:rPr>
              <a:t>Basic </a:t>
            </a:r>
            <a:r>
              <a:rPr lang="en-US" altLang="zh-CN" sz="2400" b="1" dirty="0" smtClean="0">
                <a:latin typeface="Gill Sans MT" panose="020B0502020104020203" pitchFamily="34" charset="0"/>
              </a:rPr>
              <a:t>Antenna Radiation </a:t>
            </a:r>
            <a:r>
              <a:rPr lang="en-US" altLang="zh-CN" sz="2400" b="1" dirty="0" smtClean="0">
                <a:latin typeface="Gill Sans MT" panose="020B0502020104020203" pitchFamily="34" charset="0"/>
              </a:rPr>
              <a:t>Characteristics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Gill Sans MT" panose="020B0502020104020203" pitchFamily="34" charset="0"/>
              </a:rPr>
              <a:t>Radiation intensity and radiation pattern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Gill Sans MT" panose="020B0502020104020203" pitchFamily="34" charset="0"/>
              </a:rPr>
              <a:t>Concepts </a:t>
            </a:r>
            <a:r>
              <a:rPr lang="en-US" altLang="zh-CN" sz="2000" dirty="0">
                <a:latin typeface="Gill Sans MT" panose="020B0502020104020203" pitchFamily="34" charset="0"/>
              </a:rPr>
              <a:t>of Reciprocity, Polarization, </a:t>
            </a:r>
            <a:r>
              <a:rPr lang="en-US" altLang="zh-CN" sz="2000" dirty="0" smtClean="0">
                <a:latin typeface="Gill Sans MT" panose="020B0502020104020203" pitchFamily="34" charset="0"/>
              </a:rPr>
              <a:t>pattern, </a:t>
            </a:r>
            <a:r>
              <a:rPr lang="en-US" altLang="zh-CN" sz="2000" dirty="0">
                <a:latin typeface="Gill Sans MT" panose="020B0502020104020203" pitchFamily="34" charset="0"/>
              </a:rPr>
              <a:t>two efficiencies, </a:t>
            </a:r>
            <a:r>
              <a:rPr lang="en-US" altLang="zh-CN" sz="2000" dirty="0" smtClean="0">
                <a:latin typeface="Gill Sans MT" panose="020B0502020104020203" pitchFamily="34" charset="0"/>
              </a:rPr>
              <a:t>directivity, gain, HPBW, </a:t>
            </a:r>
            <a:r>
              <a:rPr lang="en-US" altLang="zh-CN" sz="2000" dirty="0">
                <a:latin typeface="Gill Sans MT" panose="020B0502020104020203" pitchFamily="34" charset="0"/>
              </a:rPr>
              <a:t>bandwidth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Gill Sans MT" panose="020B0502020104020203" pitchFamily="34" charset="0"/>
              </a:rPr>
              <a:t>Circuit model and antenna impedance: physical meaning of </a:t>
            </a:r>
            <a:r>
              <a:rPr lang="en-US" altLang="zh-CN" sz="2000" dirty="0" err="1">
                <a:latin typeface="Gill Sans MT" panose="020B0502020104020203" pitchFamily="34" charset="0"/>
              </a:rPr>
              <a:t>Rrad</a:t>
            </a:r>
            <a:r>
              <a:rPr lang="en-US" altLang="zh-CN" sz="2000" dirty="0">
                <a:latin typeface="Gill Sans MT" panose="020B0502020104020203" pitchFamily="34" charset="0"/>
              </a:rPr>
              <a:t>, </a:t>
            </a:r>
            <a:r>
              <a:rPr lang="en-US" altLang="zh-CN" sz="2000" dirty="0" err="1">
                <a:latin typeface="Gill Sans MT" panose="020B0502020104020203" pitchFamily="34" charset="0"/>
              </a:rPr>
              <a:t>Rloss</a:t>
            </a:r>
            <a:r>
              <a:rPr lang="en-US" altLang="zh-CN" sz="2000" dirty="0">
                <a:latin typeface="Gill Sans MT" panose="020B0502020104020203" pitchFamily="34" charset="0"/>
              </a:rPr>
              <a:t>, reactance and controlling factors</a:t>
            </a:r>
            <a:r>
              <a:rPr lang="en-US" altLang="zh-CN" sz="2000" dirty="0" smtClean="0">
                <a:latin typeface="Gill Sans MT" panose="020B0502020104020203" pitchFamily="34" charset="0"/>
              </a:rPr>
              <a:t>.</a:t>
            </a:r>
            <a:endParaRPr lang="en-US" altLang="zh-CN" sz="2000" dirty="0" smtClean="0">
              <a:latin typeface="Gill Sans MT" panose="020B050202010402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zh-CN" sz="2400" b="1" dirty="0">
                <a:latin typeface="Gill Sans MT" panose="020B0502020104020203" pitchFamily="34" charset="0"/>
              </a:rPr>
              <a:t>Half-wave Dipole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Gill Sans MT" panose="020B0502020104020203" pitchFamily="34" charset="0"/>
              </a:rPr>
              <a:t>Current, </a:t>
            </a:r>
            <a:r>
              <a:rPr lang="en-US" altLang="zh-CN" sz="2000" dirty="0" smtClean="0">
                <a:latin typeface="Gill Sans MT" panose="020B0502020104020203" pitchFamily="34" charset="0"/>
              </a:rPr>
              <a:t>field, pattern and polarization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zh-CN" sz="2400" b="1" dirty="0" err="1">
                <a:latin typeface="Gill Sans MT" panose="020B0502020104020203" pitchFamily="34" charset="0"/>
              </a:rPr>
              <a:t>Friis</a:t>
            </a:r>
            <a:r>
              <a:rPr lang="en-US" altLang="zh-CN" sz="2400" b="1" dirty="0">
                <a:latin typeface="Gill Sans MT" panose="020B0502020104020203" pitchFamily="34" charset="0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</a:rPr>
              <a:t>Transmission </a:t>
            </a:r>
            <a:r>
              <a:rPr lang="en-US" altLang="zh-CN" sz="2400" b="1" dirty="0">
                <a:latin typeface="Gill Sans MT" panose="020B0502020104020203" pitchFamily="34" charset="0"/>
              </a:rPr>
              <a:t>Formula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Gill Sans MT" panose="020B0502020104020203" pitchFamily="34" charset="0"/>
              </a:rPr>
              <a:t>Clear understanding of each </a:t>
            </a:r>
            <a:r>
              <a:rPr lang="en-US" altLang="zh-CN" sz="2000" dirty="0" smtClean="0">
                <a:latin typeface="Gill Sans MT" panose="020B0502020104020203" pitchFamily="34" charset="0"/>
              </a:rPr>
              <a:t>parameter for calculation of power </a:t>
            </a:r>
            <a:r>
              <a:rPr lang="en-US" altLang="zh-CN" sz="2000" dirty="0" err="1" smtClean="0">
                <a:latin typeface="Gill Sans MT" panose="020B0502020104020203" pitchFamily="34" charset="0"/>
              </a:rPr>
              <a:t>delievery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zh-CN" sz="2400" b="1" dirty="0">
                <a:latin typeface="Gill Sans MT" panose="020B0502020104020203" pitchFamily="34" charset="0"/>
              </a:rPr>
              <a:t>Two-Element Array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Gill Sans MT" panose="020B0502020104020203" pitchFamily="34" charset="0"/>
              </a:rPr>
              <a:t>Field summation theorem is the key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endParaRPr lang="en-US" altLang="zh-CN" sz="20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1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Radiation Mechanism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-1978152" y="8389349"/>
            <a:ext cx="1600200" cy="677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0A22E"/>
              </a:buClr>
              <a:buNone/>
            </a:pPr>
            <a:r>
              <a:rPr lang="en-US" altLang="zh-CN" sz="24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Radiating EM field</a:t>
            </a:r>
            <a:endParaRPr lang="en-US" altLang="zh-CN" sz="2400" b="1" dirty="0">
              <a:solidFill>
                <a:srgbClr val="C00000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57591"/>
            <a:ext cx="2476500" cy="2380817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443256" y="4476750"/>
            <a:ext cx="2908556" cy="177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0A22E"/>
              </a:buClr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E-field of static charge in a constant velocity (both speed and direction)</a:t>
            </a:r>
            <a:endParaRPr lang="en-US" altLang="zh-CN" sz="2400" dirty="0">
              <a:solidFill>
                <a:schemeClr val="tx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844891"/>
            <a:ext cx="4953000" cy="3702794"/>
          </a:xfrm>
          <a:prstGeom prst="rect">
            <a:avLst/>
          </a:prstGeom>
        </p:spPr>
      </p:pic>
      <p:sp>
        <p:nvSpPr>
          <p:cNvPr id="13" name="Content Placeholder 4"/>
          <p:cNvSpPr txBox="1">
            <a:spLocks/>
          </p:cNvSpPr>
          <p:nvPr/>
        </p:nvSpPr>
        <p:spPr>
          <a:xfrm>
            <a:off x="4038600" y="5611185"/>
            <a:ext cx="4419600" cy="177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F0A22E"/>
              </a:buClr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Accelerated charge creates a kink </a:t>
            </a:r>
            <a:r>
              <a:rPr lang="en-US" altLang="zh-CN" sz="2400" dirty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discontinuity) between old field and new field</a:t>
            </a:r>
            <a:endParaRPr lang="en-US" altLang="zh-CN" sz="2400" dirty="0">
              <a:solidFill>
                <a:schemeClr val="tx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7381748" y="1981200"/>
            <a:ext cx="1520952" cy="457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0A22E"/>
              </a:buClr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Old field</a:t>
            </a:r>
            <a:endParaRPr lang="en-US" altLang="zh-CN" sz="2800" dirty="0">
              <a:solidFill>
                <a:schemeClr val="tx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5562600" y="4495800"/>
            <a:ext cx="1520952" cy="457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0A22E"/>
              </a:buClr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New field</a:t>
            </a:r>
            <a:endParaRPr lang="en-US" altLang="zh-CN" sz="2800" dirty="0">
              <a:solidFill>
                <a:schemeClr val="tx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4345278" y="2171700"/>
            <a:ext cx="3579522" cy="3375985"/>
            <a:chOff x="4345278" y="2171700"/>
            <a:chExt cx="3579522" cy="3375985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7467600" y="3048000"/>
              <a:ext cx="228600" cy="2286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7620000" y="3505200"/>
              <a:ext cx="228600" cy="1524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620000" y="3962400"/>
              <a:ext cx="3048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620000" y="4238408"/>
              <a:ext cx="228600" cy="181192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 flipV="1">
              <a:off x="7467600" y="4572000"/>
              <a:ext cx="228600" cy="3048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7239000" y="4876800"/>
              <a:ext cx="142748" cy="3048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6934200" y="5181600"/>
              <a:ext cx="76200" cy="3048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7239000" y="2667000"/>
              <a:ext cx="142748" cy="3048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6934200" y="2438400"/>
              <a:ext cx="76200" cy="3048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6629400" y="2209800"/>
              <a:ext cx="0" cy="3810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 flipV="1">
              <a:off x="6153150" y="2171700"/>
              <a:ext cx="95250" cy="4191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 flipV="1">
              <a:off x="5686552" y="2209800"/>
              <a:ext cx="190501" cy="38735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 flipV="1">
              <a:off x="5248403" y="2373630"/>
              <a:ext cx="328421" cy="36957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4867404" y="2667000"/>
              <a:ext cx="430909" cy="29384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 flipV="1">
              <a:off x="4572002" y="3032037"/>
              <a:ext cx="522127" cy="14692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 flipV="1">
              <a:off x="4419601" y="3465730"/>
              <a:ext cx="522126" cy="3673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 flipV="1">
              <a:off x="4345278" y="3925670"/>
              <a:ext cx="596449" cy="3673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419602" y="4329004"/>
              <a:ext cx="522125" cy="56605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572002" y="4648200"/>
              <a:ext cx="537511" cy="1905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16958" y="4953000"/>
              <a:ext cx="417042" cy="22860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48404" y="5105400"/>
              <a:ext cx="314196" cy="35899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781802" y="5248059"/>
              <a:ext cx="112244" cy="29962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6153150" y="5283200"/>
              <a:ext cx="79030" cy="264485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553200" y="5257800"/>
              <a:ext cx="0" cy="289885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右箭头 88"/>
          <p:cNvSpPr/>
          <p:nvPr/>
        </p:nvSpPr>
        <p:spPr>
          <a:xfrm>
            <a:off x="5552315" y="3219810"/>
            <a:ext cx="1552575" cy="51398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acceleration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Radiation Mechanism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66700" y="1752600"/>
            <a:ext cx="8915400" cy="677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0A22E"/>
              </a:buClr>
              <a:buNone/>
            </a:pPr>
            <a:r>
              <a:rPr lang="en-US" altLang="zh-CN" sz="32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Let a camera move at same speed with the charge </a:t>
            </a:r>
            <a:r>
              <a:rPr lang="en-US" altLang="zh-CN" sz="3200" dirty="0" smtClean="0">
                <a:solidFill>
                  <a:srgbClr val="C0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(speed of light!). </a:t>
            </a:r>
            <a:r>
              <a:rPr lang="en-US" altLang="zh-CN" sz="32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kink propagates out.</a:t>
            </a:r>
            <a:endParaRPr lang="en-US" altLang="zh-CN" sz="3200" b="1" dirty="0">
              <a:solidFill>
                <a:schemeClr val="tx1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197434"/>
            <a:ext cx="2763841" cy="22640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2199" t="6000" r="5999"/>
          <a:stretch/>
        </p:blipFill>
        <p:spPr>
          <a:xfrm>
            <a:off x="3048000" y="3200400"/>
            <a:ext cx="2757149" cy="22868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2174" t="7600"/>
          <a:stretch/>
        </p:blipFill>
        <p:spPr>
          <a:xfrm>
            <a:off x="5936908" y="3200400"/>
            <a:ext cx="3033484" cy="2286801"/>
          </a:xfrm>
          <a:prstGeom prst="rect">
            <a:avLst/>
          </a:prstGeom>
        </p:spPr>
      </p:pic>
      <p:sp>
        <p:nvSpPr>
          <p:cNvPr id="39" name="Content Placeholder 4"/>
          <p:cNvSpPr txBox="1">
            <a:spLocks/>
          </p:cNvSpPr>
          <p:nvPr/>
        </p:nvSpPr>
        <p:spPr>
          <a:xfrm>
            <a:off x="116114" y="5715000"/>
            <a:ext cx="8915400" cy="677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0A22E"/>
              </a:buClr>
              <a:buNone/>
            </a:pPr>
            <a:r>
              <a:rPr lang="en-US" altLang="zh-CN" sz="32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Conclusion: acceleration of the charge has caused electromagnetic radiation </a:t>
            </a:r>
            <a:endParaRPr lang="en-US" altLang="zh-CN" sz="3200" b="1" dirty="0">
              <a:solidFill>
                <a:srgbClr val="C00000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Radiation Mechanism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116114" y="5715000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0A22E"/>
              </a:buClr>
              <a:buNone/>
            </a:pPr>
            <a:r>
              <a:rPr lang="en-US" altLang="zh-CN" sz="3200" dirty="0" smtClean="0">
                <a:solidFill>
                  <a:schemeClr val="tx1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Concept of Dipole : two oscillating charges </a:t>
            </a:r>
            <a:endParaRPr lang="en-US" altLang="zh-CN" sz="3200" b="1" dirty="0">
              <a:solidFill>
                <a:srgbClr val="C00000"/>
              </a:solidFill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4" y="1542098"/>
            <a:ext cx="8534400" cy="41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38644</TotalTime>
  <Words>2950</Words>
  <Application>Microsoft Office PowerPoint</Application>
  <PresentationFormat>全屏显示(4:3)</PresentationFormat>
  <Paragraphs>500</Paragraphs>
  <Slides>61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华文仿宋</vt:lpstr>
      <vt:lpstr>宋体</vt:lpstr>
      <vt:lpstr>Arial</vt:lpstr>
      <vt:lpstr>Calibri</vt:lpstr>
      <vt:lpstr>Cambria Math</vt:lpstr>
      <vt:lpstr>Century Gothic</vt:lpstr>
      <vt:lpstr>Gill Sans MT</vt:lpstr>
      <vt:lpstr>Times New Roman</vt:lpstr>
      <vt:lpstr>Tw Cen MT</vt:lpstr>
      <vt:lpstr>Wingdings</vt:lpstr>
      <vt:lpstr>Wingdings 2</vt:lpstr>
      <vt:lpstr>Wingdings 3</vt:lpstr>
      <vt:lpstr>Median</vt:lpstr>
      <vt:lpstr>9. Radiation &amp; Antennas</vt:lpstr>
      <vt:lpstr>Overview</vt:lpstr>
      <vt:lpstr>Antenna Project</vt:lpstr>
      <vt:lpstr>Antenna Specifications</vt:lpstr>
      <vt:lpstr>Hertz’s Experiment: origin of antenna</vt:lpstr>
      <vt:lpstr>Radiation Mechanism</vt:lpstr>
      <vt:lpstr>Radiation Mechanism</vt:lpstr>
      <vt:lpstr>Radiation Mechanism</vt:lpstr>
      <vt:lpstr>Radiation Mechanism</vt:lpstr>
      <vt:lpstr>Fields of Moving Charges</vt:lpstr>
      <vt:lpstr>TX: Wave from T-Line to Space</vt:lpstr>
      <vt:lpstr>Analogy to Capacitor</vt:lpstr>
      <vt:lpstr>RX: Wave from Space to T-Line</vt:lpstr>
      <vt:lpstr>Antenna Properties</vt:lpstr>
      <vt:lpstr>Examples of Antennas</vt:lpstr>
      <vt:lpstr>Example of Monopole Antenna</vt:lpstr>
      <vt:lpstr>General Circuit-Model of Antennas</vt:lpstr>
      <vt:lpstr>Far-Field Approximation</vt:lpstr>
      <vt:lpstr>The Hertzian Dipole</vt:lpstr>
      <vt:lpstr>Current Distribution on Wires</vt:lpstr>
      <vt:lpstr>Current and Voltage Distribution</vt:lpstr>
      <vt:lpstr>Fields Radiated by Hertzian Dipole</vt:lpstr>
      <vt:lpstr>Radiated Electric Field</vt:lpstr>
      <vt:lpstr>Fields Radiated by Hertzian Dipole (cont.)</vt:lpstr>
      <vt:lpstr>Hertzian Dipole—Far-Field Approximation</vt:lpstr>
      <vt:lpstr>Hertzian Dipole—Far-Field Approximation</vt:lpstr>
      <vt:lpstr>Antenna Radiation Characteristics</vt:lpstr>
      <vt:lpstr>Normalized Radiation Intensity</vt:lpstr>
      <vt:lpstr>Radiation Pattern of Hertzian Dipole</vt:lpstr>
      <vt:lpstr>3D Radiation Pattern of A Dipole</vt:lpstr>
      <vt:lpstr>Total Radiation Power  (Prad)</vt:lpstr>
      <vt:lpstr>Example of 3-D Pattern</vt:lpstr>
      <vt:lpstr>Different Pattern in Different Scale</vt:lpstr>
      <vt:lpstr>Polar and Rectangular Plots</vt:lpstr>
      <vt:lpstr>Beamwidth</vt:lpstr>
      <vt:lpstr>Pattern Solid Angle</vt:lpstr>
      <vt:lpstr>Antenna Directivity D</vt:lpstr>
      <vt:lpstr>PowerPoint 演示文稿</vt:lpstr>
      <vt:lpstr>PowerPoint 演示文稿</vt:lpstr>
      <vt:lpstr>PowerPoint 演示文稿</vt:lpstr>
      <vt:lpstr>Radiation Efficiency and Gain  </vt:lpstr>
      <vt:lpstr>Antenna Radiation and Loss Resistances</vt:lpstr>
      <vt:lpstr>PowerPoint 演示文稿</vt:lpstr>
      <vt:lpstr>Example 9-3 (cont.)</vt:lpstr>
      <vt:lpstr>Antenna Bandwidth</vt:lpstr>
      <vt:lpstr>Image Theory</vt:lpstr>
      <vt:lpstr>Image Theory (monopole)</vt:lpstr>
      <vt:lpstr>Image Theory (monopole)</vt:lpstr>
      <vt:lpstr>Image Theory (general summary)</vt:lpstr>
      <vt:lpstr>Half-Wave Dipole</vt:lpstr>
      <vt:lpstr>Half-Wave Dipole (cont.)</vt:lpstr>
      <vt:lpstr>Radiation Pattern of Half-Wave Dipole</vt:lpstr>
      <vt:lpstr>Other Half-Wave Dipole Properties</vt:lpstr>
      <vt:lpstr>Dipole of Arbitrary Length</vt:lpstr>
      <vt:lpstr>Radiation Pattern of Different Dipole</vt:lpstr>
      <vt:lpstr>Friis Transmission Formula</vt:lpstr>
      <vt:lpstr>Two-Element Antenna Array</vt:lpstr>
      <vt:lpstr>Two-Element Antenna Array</vt:lpstr>
      <vt:lpstr>Two-Element Antenna Array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Administrator</cp:lastModifiedBy>
  <cp:revision>445</cp:revision>
  <dcterms:created xsi:type="dcterms:W3CDTF">2010-03-29T16:07:11Z</dcterms:created>
  <dcterms:modified xsi:type="dcterms:W3CDTF">2021-06-07T14:02:19Z</dcterms:modified>
</cp:coreProperties>
</file>